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45" r:id="rId2"/>
    <p:sldId id="363" r:id="rId3"/>
    <p:sldId id="346" r:id="rId4"/>
    <p:sldId id="347" r:id="rId5"/>
    <p:sldId id="348" r:id="rId6"/>
    <p:sldId id="349" r:id="rId7"/>
    <p:sldId id="351" r:id="rId8"/>
    <p:sldId id="257" r:id="rId9"/>
    <p:sldId id="319" r:id="rId10"/>
    <p:sldId id="320" r:id="rId11"/>
    <p:sldId id="260" r:id="rId12"/>
    <p:sldId id="321" r:id="rId13"/>
    <p:sldId id="322" r:id="rId14"/>
    <p:sldId id="287" r:id="rId15"/>
    <p:sldId id="336" r:id="rId16"/>
    <p:sldId id="340" r:id="rId17"/>
    <p:sldId id="337" r:id="rId18"/>
    <p:sldId id="338" r:id="rId19"/>
    <p:sldId id="290" r:id="rId20"/>
    <p:sldId id="299" r:id="rId21"/>
    <p:sldId id="263" r:id="rId22"/>
    <p:sldId id="323" r:id="rId23"/>
    <p:sldId id="352" r:id="rId24"/>
    <p:sldId id="324" r:id="rId25"/>
    <p:sldId id="266" r:id="rId26"/>
    <p:sldId id="325" r:id="rId27"/>
    <p:sldId id="326" r:id="rId28"/>
    <p:sldId id="269" r:id="rId29"/>
    <p:sldId id="316" r:id="rId30"/>
    <p:sldId id="344" r:id="rId31"/>
    <p:sldId id="353" r:id="rId32"/>
    <p:sldId id="272" r:id="rId33"/>
    <p:sldId id="328" r:id="rId34"/>
    <p:sldId id="327" r:id="rId35"/>
    <p:sldId id="275" r:id="rId36"/>
    <p:sldId id="329" r:id="rId37"/>
    <p:sldId id="330" r:id="rId38"/>
    <p:sldId id="331" r:id="rId39"/>
    <p:sldId id="278" r:id="rId40"/>
    <p:sldId id="333" r:id="rId41"/>
    <p:sldId id="332" r:id="rId42"/>
    <p:sldId id="313" r:id="rId43"/>
    <p:sldId id="308" r:id="rId44"/>
    <p:sldId id="354" r:id="rId45"/>
    <p:sldId id="302" r:id="rId46"/>
    <p:sldId id="343" r:id="rId47"/>
    <p:sldId id="311" r:id="rId48"/>
    <p:sldId id="296" r:id="rId49"/>
    <p:sldId id="341" r:id="rId50"/>
    <p:sldId id="355" r:id="rId51"/>
    <p:sldId id="281" r:id="rId52"/>
    <p:sldId id="342" r:id="rId53"/>
    <p:sldId id="305" r:id="rId54"/>
    <p:sldId id="356" r:id="rId55"/>
    <p:sldId id="284" r:id="rId56"/>
    <p:sldId id="334" r:id="rId57"/>
    <p:sldId id="335" r:id="rId58"/>
    <p:sldId id="314" r:id="rId59"/>
    <p:sldId id="357" r:id="rId60"/>
    <p:sldId id="315" r:id="rId61"/>
    <p:sldId id="362" r:id="rId62"/>
    <p:sldId id="364" r:id="rId63"/>
    <p:sldId id="366" r:id="rId64"/>
    <p:sldId id="367" r:id="rId65"/>
    <p:sldId id="358" r:id="rId66"/>
    <p:sldId id="359" r:id="rId67"/>
    <p:sldId id="360" r:id="rId68"/>
    <p:sldId id="361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6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469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4E48F-A9C0-477B-68DF-24A65BCAB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E72409-3A68-4776-663C-5D6950434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E93D7-22AD-89F3-9945-8AA052E76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FE67D-944E-5377-0AAB-FB262C2DC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80826-F3A7-A272-814E-F055139B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181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9C7F-4A5B-CEB9-36EF-27CEE0A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475B0-F21F-8412-F7F4-588ECE8A1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AB5D6-4FAD-1A46-4458-505FB809A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0B30B-0E99-A109-4419-AD8F97BA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23C4E-170E-EEB6-53F5-3F211731B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62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258290-1EA8-383F-7C11-3DEA30D257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1481D-8BCE-4660-0A57-883801E50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BC83A-7C23-CACE-8DAF-F456A0D77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7E998-99ED-013E-1439-47005F9B1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F5985-BE54-CA00-AE4B-8CAE3C431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9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463D1-BC25-7311-7B56-B20938BB9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E6F50-4D4F-1A9F-F303-FA64ECE9C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43751-1D12-0C5E-41AC-D1469F96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BADB2-4556-5774-C71A-FE0A2F6AC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77B3D-9065-B211-7F97-4B3C88AD0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22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F00C-D861-E00F-1B26-0FD6D7F25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19FC0-8899-7C7C-D8F2-696B50595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E0CE4-4B97-81CF-20BE-BDAA1566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C106D-D446-3748-6CDD-E548EA59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22B19-DC73-3E88-26D5-F18AF4B22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3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85164-0116-1875-27D3-46903BE95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6108C-6A55-8C81-882C-769EC869A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BD188-2632-FC0C-2282-EB964D435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8B6D1-A974-62D4-D8DB-A9ACAC9DB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E27E1-5C71-DD6E-51A6-BE78EFC9C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9A4E6-6D95-D221-6E62-0426A628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94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B9C26-560C-A49C-E12B-BB9F30A5C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2DCBB-8958-1533-84AC-04632700C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602C0-7CB0-BAC3-2E91-E2EAB6DFD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B16750-EFC5-13F3-A25C-34E510B901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9E25D8-E857-B1AA-5114-3E3B63C9E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C5C4C0-CC45-A65B-AFC2-45AFCC5E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53B70A-8D4E-5202-107D-27B02549E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DF99BA-A79C-1486-F911-9F613CA85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01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4D984-A2C3-67A7-950E-F1191E3E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EDB01B-25D4-CDBE-E7ED-9A8C9A20F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3E7C5E-1644-FA86-9B89-9C5C72493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F4CEB0-9735-4A78-974A-C57F3F73E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1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0E3FE1-AC1A-12DF-875A-AB4CBA90B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775C16-8363-BA49-B29F-2C3841EA4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672A5-A6AD-AB09-93F6-21DE6AEE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2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EC19F-9235-DE46-E301-414D81DB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1F1C7-A8E7-726E-2DD7-B0BBADFE7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E926F-1C0A-364B-DF4B-EBB6D3879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E10242-2B6B-6B8C-7732-A2F6857B6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C5580-26C5-A099-66C4-1DAE74AA4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85036-B9ED-AF6A-BF91-2BFB8B467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12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C6F42-96FC-A707-761B-2E55C0FBE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D8AAEE-5B83-2225-B202-339B082656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9DBD1B-7841-DE03-45A8-0261002ED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007A3-E504-A922-F88E-BFA027F24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FAF08-AC28-B64A-4D2A-DDE685654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DF4E1-FD52-F65A-6281-93D4D7552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08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C2E8B0-8C93-C109-0194-282FE87D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50A35-FDEC-792F-422F-CE36D4A7A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27989-EB1F-00CE-9B1F-ED1490EAC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ACFF1-5040-8A56-1DC1-4D70FA414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12BE8-9B1E-75B0-A964-DED752A2F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34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owasp.slack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10B2-09E4-B4F5-81E2-25D123132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4656" y="2430302"/>
            <a:ext cx="6858000" cy="2387600"/>
          </a:xfrm>
        </p:spPr>
        <p:txBody>
          <a:bodyPr/>
          <a:lstStyle/>
          <a:p>
            <a:r>
              <a:rPr lang="en-US" dirty="0">
                <a:latin typeface="Abadi Extra Light" panose="020B0204020104020204" pitchFamily="34" charset="0"/>
              </a:rPr>
              <a:t>OWASP Juice Shop Exploitation</a:t>
            </a:r>
          </a:p>
        </p:txBody>
      </p:sp>
      <p:pic>
        <p:nvPicPr>
          <p:cNvPr id="4" name="image83.png">
            <a:extLst>
              <a:ext uri="{FF2B5EF4-FFF2-40B4-BE49-F238E27FC236}">
                <a16:creationId xmlns:a16="http://schemas.microsoft.com/office/drawing/2014/main" id="{9AF06600-0D57-9422-3ADB-DA8450844C3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35759" y="-92499"/>
            <a:ext cx="5937314" cy="3197407"/>
          </a:xfrm>
          <a:prstGeom prst="rect">
            <a:avLst/>
          </a:prstGeom>
          <a:ln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D777A7-F803-F717-72E9-D8A08F6FA51E}"/>
              </a:ext>
            </a:extLst>
          </p:cNvPr>
          <p:cNvSpPr/>
          <p:nvPr/>
        </p:nvSpPr>
        <p:spPr>
          <a:xfrm>
            <a:off x="0" y="5127585"/>
            <a:ext cx="9144000" cy="17304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94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3581E-EF8E-291C-D2FB-7C26E945B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F5851-8767-D0C7-9E2D-FFFA3CC8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Authentication Bypass – 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2D15D-722C-65A8-B3C5-98991D68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136" y="1690689"/>
            <a:ext cx="4807974" cy="1666814"/>
          </a:xfrm>
        </p:spPr>
        <p:txBody>
          <a:bodyPr>
            <a:normAutofit fontScale="77500" lnSpcReduction="20000"/>
          </a:bodyPr>
          <a:lstStyle/>
          <a:p>
            <a:pPr>
              <a:defRPr sz="1800"/>
            </a:pPr>
            <a:r>
              <a:rPr lang="en-US" dirty="0"/>
              <a:t>3. Modify email field: "admin' OR 1=1 --"</a:t>
            </a:r>
          </a:p>
          <a:p>
            <a:pPr>
              <a:defRPr sz="1800"/>
            </a:pPr>
            <a:r>
              <a:rPr lang="en-US" dirty="0"/>
              <a:t>- ' closes string, OR 1=1 always true, -- comments out rest.</a:t>
            </a:r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lang="en-US" dirty="0"/>
              <a:t>4. Send modified request to server.</a:t>
            </a:r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lang="en-US" dirty="0"/>
              <a:t>5. Receive valid JWT token in response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77A8CA-2744-DB2E-F7F3-B4C2E725459A}"/>
              </a:ext>
            </a:extLst>
          </p:cNvPr>
          <p:cNvSpPr/>
          <p:nvPr/>
        </p:nvSpPr>
        <p:spPr>
          <a:xfrm>
            <a:off x="8308258" y="1"/>
            <a:ext cx="83574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66C7C897-D813-EFA8-DCF0-49724675717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57242"/>
            <a:ext cx="1877961" cy="951978"/>
          </a:xfrm>
          <a:prstGeom prst="rect">
            <a:avLst/>
          </a:prstGeom>
          <a:ln/>
        </p:spPr>
      </p:pic>
      <p:pic>
        <p:nvPicPr>
          <p:cNvPr id="6" name="image104.png">
            <a:extLst>
              <a:ext uri="{FF2B5EF4-FFF2-40B4-BE49-F238E27FC236}">
                <a16:creationId xmlns:a16="http://schemas.microsoft.com/office/drawing/2014/main" id="{27A2AF30-E928-6463-164D-CDA71B8FED9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003962" y="2310581"/>
            <a:ext cx="3979831" cy="3019489"/>
          </a:xfrm>
          <a:prstGeom prst="rect">
            <a:avLst/>
          </a:prstGeom>
          <a:ln/>
        </p:spPr>
      </p:pic>
      <p:pic>
        <p:nvPicPr>
          <p:cNvPr id="7" name="image97.png">
            <a:extLst>
              <a:ext uri="{FF2B5EF4-FFF2-40B4-BE49-F238E27FC236}">
                <a16:creationId xmlns:a16="http://schemas.microsoft.com/office/drawing/2014/main" id="{B7FB0C82-591E-1038-6771-1D0FE60178B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819487" y="4337012"/>
            <a:ext cx="3506707" cy="2391818"/>
          </a:xfrm>
          <a:prstGeom prst="rect">
            <a:avLst/>
          </a:prstGeom>
          <a:ln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FDB07F-989B-FA83-85D2-D58A59769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520" y="88209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43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Authentication Bypass 2 –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1437" y="1319623"/>
            <a:ext cx="7886700" cy="4351338"/>
          </a:xfrm>
        </p:spPr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Captured the POST request with dummy credentials.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897BAE-FE6B-CDD5-E389-5C9A6A7A2D6D}"/>
              </a:ext>
            </a:extLst>
          </p:cNvPr>
          <p:cNvSpPr/>
          <p:nvPr/>
        </p:nvSpPr>
        <p:spPr>
          <a:xfrm>
            <a:off x="8308258" y="1"/>
            <a:ext cx="83574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D78DAB14-C5DE-BC1C-6B7A-62FFDFEE2E5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110863"/>
            <a:ext cx="1877961" cy="951978"/>
          </a:xfrm>
          <a:prstGeom prst="rect">
            <a:avLst/>
          </a:prstGeom>
          <a:ln/>
        </p:spPr>
      </p:pic>
      <p:pic>
        <p:nvPicPr>
          <p:cNvPr id="6" name="image24.png">
            <a:extLst>
              <a:ext uri="{FF2B5EF4-FFF2-40B4-BE49-F238E27FC236}">
                <a16:creationId xmlns:a16="http://schemas.microsoft.com/office/drawing/2014/main" id="{67FD6121-C464-BBC6-C223-23B1136602A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130709" y="2055814"/>
            <a:ext cx="5279923" cy="2231051"/>
          </a:xfrm>
          <a:prstGeom prst="rect">
            <a:avLst/>
          </a:prstGeom>
          <a:ln/>
        </p:spPr>
      </p:pic>
      <p:pic>
        <p:nvPicPr>
          <p:cNvPr id="7" name="image60.png">
            <a:extLst>
              <a:ext uri="{FF2B5EF4-FFF2-40B4-BE49-F238E27FC236}">
                <a16:creationId xmlns:a16="http://schemas.microsoft.com/office/drawing/2014/main" id="{8A19B6DB-81D1-B4E2-C23D-2501A81FE529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130709" y="4261822"/>
            <a:ext cx="5279923" cy="2231052"/>
          </a:xfrm>
          <a:prstGeom prst="rect">
            <a:avLst/>
          </a:prstGeom>
          <a:ln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4F2077-6D31-CCE4-DC8D-9A0998710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520" y="88209"/>
            <a:ext cx="890286" cy="8902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D559C-13E0-519F-A032-2718618B5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88F3-2A64-2ACC-7D0C-EECAC1B29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Authentication Bypass 2 – 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C0C37-14E5-64C5-526A-9818E92E7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975" y="1370167"/>
            <a:ext cx="7886700" cy="4351338"/>
          </a:xfrm>
        </p:spPr>
        <p:txBody>
          <a:bodyPr/>
          <a:lstStyle/>
          <a:p>
            <a:pPr>
              <a:defRPr sz="1800"/>
            </a:pPr>
            <a:r>
              <a:rPr lang="en-US" dirty="0"/>
              <a:t>Used </a:t>
            </a:r>
            <a:r>
              <a:rPr lang="en-US" dirty="0" err="1"/>
              <a:t>SQLmap</a:t>
            </a:r>
            <a:r>
              <a:rPr lang="en-US" dirty="0"/>
              <a:t> to automate SQL injection:</a:t>
            </a:r>
          </a:p>
          <a:p>
            <a:pPr>
              <a:defRPr sz="1800"/>
            </a:pPr>
            <a:r>
              <a:rPr lang="en-US" dirty="0"/>
              <a:t>- Created a header file using `nano`.</a:t>
            </a:r>
          </a:p>
          <a:p>
            <a:pPr>
              <a:defRPr sz="1800"/>
            </a:pPr>
            <a:r>
              <a:rPr lang="en-US" dirty="0"/>
              <a:t>- Injected SQL using `*` in desired location.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D0A1BD-740F-0A79-477F-B01DD5EDD37C}"/>
              </a:ext>
            </a:extLst>
          </p:cNvPr>
          <p:cNvSpPr/>
          <p:nvPr/>
        </p:nvSpPr>
        <p:spPr>
          <a:xfrm>
            <a:off x="8308258" y="1"/>
            <a:ext cx="83574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C0B62680-98CB-BF74-2EB5-BC5F1508EF6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110863"/>
            <a:ext cx="1877961" cy="951978"/>
          </a:xfrm>
          <a:prstGeom prst="rect">
            <a:avLst/>
          </a:prstGeom>
          <a:ln/>
        </p:spPr>
      </p:pic>
      <p:pic>
        <p:nvPicPr>
          <p:cNvPr id="7" name="image106.png">
            <a:extLst>
              <a:ext uri="{FF2B5EF4-FFF2-40B4-BE49-F238E27FC236}">
                <a16:creationId xmlns:a16="http://schemas.microsoft.com/office/drawing/2014/main" id="{EB0A07E3-3B16-C9B2-1954-AEABDDEC9AB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76441" y="2435022"/>
            <a:ext cx="5943600" cy="2679700"/>
          </a:xfrm>
          <a:prstGeom prst="rect">
            <a:avLst/>
          </a:prstGeom>
          <a:ln/>
        </p:spPr>
      </p:pic>
      <p:pic>
        <p:nvPicPr>
          <p:cNvPr id="8" name="image53.png">
            <a:extLst>
              <a:ext uri="{FF2B5EF4-FFF2-40B4-BE49-F238E27FC236}">
                <a16:creationId xmlns:a16="http://schemas.microsoft.com/office/drawing/2014/main" id="{B5695F99-09B2-E9F6-4DEA-A39FE6F3E368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76441" y="5172074"/>
            <a:ext cx="5943600" cy="1320800"/>
          </a:xfrm>
          <a:prstGeom prst="rect">
            <a:avLst/>
          </a:prstGeom>
          <a:ln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3A7F0C-A228-D0F7-9794-4E8236CB0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520" y="88209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29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F2252-EE6C-E416-3B10-EB61E8E25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16C58-344E-967F-FBCB-F603E661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Authentication Bypass 2 – 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907D5-FBA9-6C27-900A-5869334AE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1317104"/>
            <a:ext cx="7886700" cy="4351338"/>
          </a:xfrm>
        </p:spPr>
        <p:txBody>
          <a:bodyPr/>
          <a:lstStyle/>
          <a:p>
            <a:pPr>
              <a:defRPr sz="1800"/>
            </a:pPr>
            <a:r>
              <a:rPr lang="en-US" dirty="0"/>
              <a:t>- Command: </a:t>
            </a:r>
            <a:r>
              <a:rPr lang="en-US" dirty="0" err="1"/>
              <a:t>sqlmap</a:t>
            </a:r>
            <a:r>
              <a:rPr lang="en-US" dirty="0"/>
              <a:t> -r &lt;file.txt&gt;</a:t>
            </a:r>
          </a:p>
          <a:p>
            <a:pPr>
              <a:defRPr sz="1800"/>
            </a:pPr>
            <a:r>
              <a:rPr lang="en-US" dirty="0"/>
              <a:t>Modified to ignore 401 errors from invalid logins.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DE5C84-B818-D726-9029-475182C56EF7}"/>
              </a:ext>
            </a:extLst>
          </p:cNvPr>
          <p:cNvSpPr/>
          <p:nvPr/>
        </p:nvSpPr>
        <p:spPr>
          <a:xfrm>
            <a:off x="8308258" y="1"/>
            <a:ext cx="83574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A6ACB0B9-81BF-B342-616D-43EC2250B10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110863"/>
            <a:ext cx="1877961" cy="951978"/>
          </a:xfrm>
          <a:prstGeom prst="rect">
            <a:avLst/>
          </a:prstGeom>
          <a:ln/>
        </p:spPr>
      </p:pic>
      <p:pic>
        <p:nvPicPr>
          <p:cNvPr id="6" name="image63.png">
            <a:extLst>
              <a:ext uri="{FF2B5EF4-FFF2-40B4-BE49-F238E27FC236}">
                <a16:creationId xmlns:a16="http://schemas.microsoft.com/office/drawing/2014/main" id="{C563B22D-A5FA-2CDB-9DCD-AB6DBADF185B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8491" y="2047701"/>
            <a:ext cx="5943600" cy="1828800"/>
          </a:xfrm>
          <a:prstGeom prst="rect">
            <a:avLst/>
          </a:prstGeom>
          <a:ln/>
        </p:spPr>
      </p:pic>
      <p:pic>
        <p:nvPicPr>
          <p:cNvPr id="9" name="image54.png">
            <a:extLst>
              <a:ext uri="{FF2B5EF4-FFF2-40B4-BE49-F238E27FC236}">
                <a16:creationId xmlns:a16="http://schemas.microsoft.com/office/drawing/2014/main" id="{A1095A2A-748C-4C99-9A7E-341DF873966C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45807" y="3876914"/>
            <a:ext cx="4056339" cy="2743506"/>
          </a:xfrm>
          <a:prstGeom prst="rect">
            <a:avLst/>
          </a:prstGeom>
          <a:ln/>
        </p:spPr>
      </p:pic>
      <p:pic>
        <p:nvPicPr>
          <p:cNvPr id="10" name="image29.png">
            <a:extLst>
              <a:ext uri="{FF2B5EF4-FFF2-40B4-BE49-F238E27FC236}">
                <a16:creationId xmlns:a16="http://schemas.microsoft.com/office/drawing/2014/main" id="{AA997A52-B757-C1B0-25B2-0ECC4038A161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123229" y="3948729"/>
            <a:ext cx="4185029" cy="2671691"/>
          </a:xfrm>
          <a:prstGeom prst="rect">
            <a:avLst/>
          </a:prstGeom>
          <a:ln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635AE3-BC03-938E-9967-9117A71D8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9520" y="88209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13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Reset Jim's Password –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1800"/>
            </a:pPr>
            <a:r>
              <a:t>Used 'Forgot Password' feature.</a:t>
            </a:r>
          </a:p>
          <a:p>
            <a:pPr>
              <a:defRPr sz="1800"/>
            </a:pPr>
            <a:r>
              <a:t>Security question: Jim's brother's name → Answer: Samuel.</a:t>
            </a:r>
          </a:p>
          <a:p>
            <a:pPr>
              <a:defRPr sz="1800"/>
            </a:pPr>
            <a:r>
              <a:t>Answered correctly – allowed to set new password.</a:t>
            </a:r>
          </a:p>
          <a:p>
            <a:pPr>
              <a:defRPr sz="1800"/>
            </a:pPr>
            <a:r>
              <a:t>Logged in successfully as Jim.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9DD1C6-F937-D1A6-6CB0-6251AD82F6EB}"/>
              </a:ext>
            </a:extLst>
          </p:cNvPr>
          <p:cNvSpPr/>
          <p:nvPr/>
        </p:nvSpPr>
        <p:spPr>
          <a:xfrm>
            <a:off x="8308258" y="1"/>
            <a:ext cx="83574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89C2DD42-DCEF-938E-D4FE-CB45FCF2C03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110863"/>
            <a:ext cx="1877961" cy="951978"/>
          </a:xfrm>
          <a:prstGeom prst="rect">
            <a:avLst/>
          </a:prstGeom>
          <a:ln/>
        </p:spPr>
      </p:pic>
      <p:pic>
        <p:nvPicPr>
          <p:cNvPr id="6" name="image81.png">
            <a:extLst>
              <a:ext uri="{FF2B5EF4-FFF2-40B4-BE49-F238E27FC236}">
                <a16:creationId xmlns:a16="http://schemas.microsoft.com/office/drawing/2014/main" id="{5834FB3B-5C00-70E7-1322-997BC9D5CFC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12999" y="3907632"/>
            <a:ext cx="4459001" cy="2269331"/>
          </a:xfrm>
          <a:prstGeom prst="rect">
            <a:avLst/>
          </a:prstGeom>
          <a:ln/>
        </p:spPr>
      </p:pic>
      <p:pic>
        <p:nvPicPr>
          <p:cNvPr id="7" name="image62.png">
            <a:extLst>
              <a:ext uri="{FF2B5EF4-FFF2-40B4-BE49-F238E27FC236}">
                <a16:creationId xmlns:a16="http://schemas.microsoft.com/office/drawing/2014/main" id="{EDB5FA2A-09BE-6C45-7A88-0189C791EE4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980807" y="3628103"/>
            <a:ext cx="2918644" cy="3052763"/>
          </a:xfrm>
          <a:prstGeom prst="rect">
            <a:avLst/>
          </a:prstGeom>
          <a:ln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134F56-9569-166A-E6ED-396BB1966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520" y="88209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50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0A58C-81CF-9E78-ACE9-B19AFD4A7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D0DBF-D820-7B1D-0CBB-BE54E2B9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Reset Jim's Password – 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BFC03-9B99-A06F-78A0-C2F3C5F8C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01741"/>
            <a:ext cx="7886700" cy="4351338"/>
          </a:xfrm>
        </p:spPr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Answered correctly – allowed to set new password.</a:t>
            </a:r>
          </a:p>
          <a:p>
            <a:pPr>
              <a:defRPr sz="1800"/>
            </a:pPr>
            <a:r>
              <a:rPr dirty="0"/>
              <a:t>Logged in successfully as Jim.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1693D-A802-FF74-6685-5FD2A6328D8A}"/>
              </a:ext>
            </a:extLst>
          </p:cNvPr>
          <p:cNvSpPr/>
          <p:nvPr/>
        </p:nvSpPr>
        <p:spPr>
          <a:xfrm>
            <a:off x="8308258" y="1"/>
            <a:ext cx="83574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ED353AF7-AF53-D6B6-EAF0-80148A08E13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110863"/>
            <a:ext cx="1877961" cy="951978"/>
          </a:xfrm>
          <a:prstGeom prst="rect">
            <a:avLst/>
          </a:prstGeom>
          <a:ln/>
        </p:spPr>
      </p:pic>
      <p:pic>
        <p:nvPicPr>
          <p:cNvPr id="8" name="image59.png">
            <a:extLst>
              <a:ext uri="{FF2B5EF4-FFF2-40B4-BE49-F238E27FC236}">
                <a16:creationId xmlns:a16="http://schemas.microsoft.com/office/drawing/2014/main" id="{293046BD-5C6F-8A1C-2907-0CC404EADDC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8211" y="2405141"/>
            <a:ext cx="4198374" cy="2433485"/>
          </a:xfrm>
          <a:prstGeom prst="rect">
            <a:avLst/>
          </a:prstGeom>
          <a:ln/>
        </p:spPr>
      </p:pic>
      <p:pic>
        <p:nvPicPr>
          <p:cNvPr id="9" name="image95.png">
            <a:extLst>
              <a:ext uri="{FF2B5EF4-FFF2-40B4-BE49-F238E27FC236}">
                <a16:creationId xmlns:a16="http://schemas.microsoft.com/office/drawing/2014/main" id="{D8EAF341-8C34-D319-1A39-C4E10E839A2C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334796" y="2373084"/>
            <a:ext cx="3837039" cy="2497598"/>
          </a:xfrm>
          <a:prstGeom prst="rect">
            <a:avLst/>
          </a:prstGeom>
          <a:ln/>
        </p:spPr>
      </p:pic>
      <p:pic>
        <p:nvPicPr>
          <p:cNvPr id="10" name="image21.png">
            <a:extLst>
              <a:ext uri="{FF2B5EF4-FFF2-40B4-BE49-F238E27FC236}">
                <a16:creationId xmlns:a16="http://schemas.microsoft.com/office/drawing/2014/main" id="{D004E817-9C34-4BE3-DC3A-D52B39E6469C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328891" y="4969841"/>
            <a:ext cx="5943600" cy="1765300"/>
          </a:xfrm>
          <a:prstGeom prst="rect">
            <a:avLst/>
          </a:prstGeom>
          <a:ln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DC1E65-3BB7-4302-BAF2-7A9C70258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9520" y="88209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51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AEF16-4F50-6AA1-D63E-8A83B11BE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25831-DEE4-791C-6A14-FE1333D56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Reset Bender’s Password – 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3C330-F686-C4BB-87B0-7C6ABB137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0542"/>
            <a:ext cx="7886700" cy="5036421"/>
          </a:xfrm>
        </p:spPr>
        <p:txBody>
          <a:bodyPr>
            <a:normAutofit/>
          </a:bodyPr>
          <a:lstStyle/>
          <a:p>
            <a:endParaRPr dirty="0"/>
          </a:p>
          <a:p>
            <a:pPr>
              <a:defRPr sz="1800"/>
            </a:pPr>
            <a:r>
              <a:rPr dirty="0"/>
              <a:t>Accessed change password page after login.</a:t>
            </a: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C93666-25C1-49BB-2755-5E321136CB94}"/>
              </a:ext>
            </a:extLst>
          </p:cNvPr>
          <p:cNvSpPr/>
          <p:nvPr/>
        </p:nvSpPr>
        <p:spPr>
          <a:xfrm>
            <a:off x="0" y="0"/>
            <a:ext cx="511277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3C809F04-C87B-9904-A644-0BD23A9C3AA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  <p:pic>
        <p:nvPicPr>
          <p:cNvPr id="6" name="image19.png">
            <a:extLst>
              <a:ext uri="{FF2B5EF4-FFF2-40B4-BE49-F238E27FC236}">
                <a16:creationId xmlns:a16="http://schemas.microsoft.com/office/drawing/2014/main" id="{FC0CD245-F06A-E11C-F933-9F816E4E607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28650" y="1838428"/>
            <a:ext cx="5943600" cy="2984500"/>
          </a:xfrm>
          <a:prstGeom prst="rect">
            <a:avLst/>
          </a:prstGeom>
          <a:ln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90277F-7126-2304-0ECD-FCB904CB3999}"/>
              </a:ext>
            </a:extLst>
          </p:cNvPr>
          <p:cNvSpPr txBox="1">
            <a:spLocks/>
          </p:cNvSpPr>
          <p:nvPr/>
        </p:nvSpPr>
        <p:spPr>
          <a:xfrm>
            <a:off x="628650" y="5188708"/>
            <a:ext cx="6253931" cy="1669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/>
            </a:pPr>
            <a:r>
              <a:rPr lang="en-US" sz="1800" dirty="0"/>
              <a:t>Burp Suite: Intercepted change password request.</a:t>
            </a:r>
          </a:p>
          <a:p>
            <a:pPr>
              <a:defRPr sz="1800"/>
            </a:pPr>
            <a:r>
              <a:rPr lang="en-US" sz="1800" dirty="0"/>
              <a:t>Removed '</a:t>
            </a:r>
            <a:r>
              <a:rPr lang="en-US" sz="1800" dirty="0" err="1"/>
              <a:t>currentPassword</a:t>
            </a:r>
            <a:r>
              <a:rPr lang="en-US" sz="1800" dirty="0"/>
              <a:t>' parameter from request.</a:t>
            </a:r>
          </a:p>
          <a:p>
            <a:pPr>
              <a:defRPr sz="1800"/>
            </a:pPr>
            <a:r>
              <a:rPr lang="en-US" sz="1800" dirty="0"/>
              <a:t>New password successfully set without current password.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3D2F3C-CD54-3C91-E183-E04018DDA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806" y="4377785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94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7463F-B3AE-354D-3CDC-FD26BA02E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91C2B-AF7B-4772-6D75-AD9945C7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971"/>
            <a:ext cx="7886700" cy="1325563"/>
          </a:xfrm>
        </p:spPr>
        <p:txBody>
          <a:bodyPr/>
          <a:lstStyle/>
          <a:p>
            <a:r>
              <a:rPr lang="en-US" dirty="0"/>
              <a:t>Register as Admin – Exploitation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35A74-4328-B752-EFD4-B92EBCDA6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35935"/>
            <a:ext cx="7886700" cy="4351338"/>
          </a:xfrm>
        </p:spPr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Captured POST request with role=customer in header.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9A3C95-1DC7-2A75-0E54-8BA1FF0C3583}"/>
              </a:ext>
            </a:extLst>
          </p:cNvPr>
          <p:cNvSpPr/>
          <p:nvPr/>
        </p:nvSpPr>
        <p:spPr>
          <a:xfrm>
            <a:off x="0" y="0"/>
            <a:ext cx="511277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8D501550-7A23-E4A9-2C67-9D6751773C7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  <p:pic>
        <p:nvPicPr>
          <p:cNvPr id="9" name="image82.png">
            <a:extLst>
              <a:ext uri="{FF2B5EF4-FFF2-40B4-BE49-F238E27FC236}">
                <a16:creationId xmlns:a16="http://schemas.microsoft.com/office/drawing/2014/main" id="{00462F7B-1783-C42E-E722-8376BC37E6E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28650" y="1498747"/>
            <a:ext cx="5724833" cy="2451047"/>
          </a:xfrm>
          <a:prstGeom prst="rect">
            <a:avLst/>
          </a:prstGeom>
          <a:ln/>
        </p:spPr>
      </p:pic>
      <p:pic>
        <p:nvPicPr>
          <p:cNvPr id="10" name="image23.png">
            <a:extLst>
              <a:ext uri="{FF2B5EF4-FFF2-40B4-BE49-F238E27FC236}">
                <a16:creationId xmlns:a16="http://schemas.microsoft.com/office/drawing/2014/main" id="{5EE72D8B-80D1-CFDA-93DC-B34D9FA89351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856944" y="3953380"/>
            <a:ext cx="5369027" cy="2904620"/>
          </a:xfrm>
          <a:prstGeom prst="rect">
            <a:avLst/>
          </a:prstGeom>
          <a:ln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6DA9F8-0E28-D0E7-FC50-2B719B003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6856" y="5765237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67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C027A-610B-9EFF-6526-319F7F7BA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84DB-3613-4EFD-F7DC-C7C6B349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971"/>
            <a:ext cx="7886700" cy="1325563"/>
          </a:xfrm>
        </p:spPr>
        <p:txBody>
          <a:bodyPr/>
          <a:lstStyle/>
          <a:p>
            <a:r>
              <a:rPr lang="en-US" dirty="0"/>
              <a:t>Register as Admin – Exploitation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5870E1-96F1-5EC2-60AF-258488BF8BF6}"/>
              </a:ext>
            </a:extLst>
          </p:cNvPr>
          <p:cNvSpPr/>
          <p:nvPr/>
        </p:nvSpPr>
        <p:spPr>
          <a:xfrm>
            <a:off x="0" y="0"/>
            <a:ext cx="511277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2DEED771-4393-8559-C28A-9E74EF6654C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D6E7B5-0753-1A44-A8A2-636808CCC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930" y="345103"/>
            <a:ext cx="636639" cy="636639"/>
          </a:xfrm>
          <a:prstGeom prst="rect">
            <a:avLst/>
          </a:prstGeom>
        </p:spPr>
      </p:pic>
      <p:pic>
        <p:nvPicPr>
          <p:cNvPr id="11" name="image99.png">
            <a:extLst>
              <a:ext uri="{FF2B5EF4-FFF2-40B4-BE49-F238E27FC236}">
                <a16:creationId xmlns:a16="http://schemas.microsoft.com/office/drawing/2014/main" id="{88AD1380-5DB7-A9F6-E324-51D0902118FF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26972" y="2581377"/>
            <a:ext cx="5437853" cy="1839553"/>
          </a:xfrm>
          <a:prstGeom prst="rect">
            <a:avLst/>
          </a:prstGeom>
          <a:ln/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F6D42FD-1DBD-5451-08E3-6EAEAED7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97819"/>
            <a:ext cx="7886700" cy="4351338"/>
          </a:xfrm>
        </p:spPr>
        <p:txBody>
          <a:bodyPr/>
          <a:lstStyle/>
          <a:p>
            <a:pPr>
              <a:defRPr sz="1800"/>
            </a:pPr>
            <a:r>
              <a:rPr lang="en-US" dirty="0"/>
              <a:t>Modified 'role' field in intercepted request to 'admin'.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F0FAF0-A9C9-A8DB-B654-85B964DF4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207" y="5704014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0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Register as Admin –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0825"/>
            <a:ext cx="7886700" cy="4351338"/>
          </a:xfrm>
        </p:spPr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Submitted request – account created with admin privileges.</a:t>
            </a:r>
          </a:p>
          <a:p>
            <a:pPr>
              <a:defRPr sz="1800"/>
            </a:pPr>
            <a:r>
              <a:rPr dirty="0"/>
              <a:t>Logged into admin panel successfully.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4BC301-98A3-0EEE-D10F-D5DDEBDD2B99}"/>
              </a:ext>
            </a:extLst>
          </p:cNvPr>
          <p:cNvSpPr/>
          <p:nvPr/>
        </p:nvSpPr>
        <p:spPr>
          <a:xfrm>
            <a:off x="0" y="0"/>
            <a:ext cx="511277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8F54AB17-FC27-936E-8648-6225593FB9C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  <p:pic>
        <p:nvPicPr>
          <p:cNvPr id="12" name="image5.png">
            <a:extLst>
              <a:ext uri="{FF2B5EF4-FFF2-40B4-BE49-F238E27FC236}">
                <a16:creationId xmlns:a16="http://schemas.microsoft.com/office/drawing/2014/main" id="{7E0C79AD-3769-AF11-A2A8-0FCA830EB68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28650" y="3297749"/>
            <a:ext cx="5943600" cy="3352800"/>
          </a:xfrm>
          <a:prstGeom prst="rect">
            <a:avLst/>
          </a:prstGeom>
          <a:ln/>
        </p:spPr>
      </p:pic>
      <p:pic>
        <p:nvPicPr>
          <p:cNvPr id="13" name="image37.png">
            <a:extLst>
              <a:ext uri="{FF2B5EF4-FFF2-40B4-BE49-F238E27FC236}">
                <a16:creationId xmlns:a16="http://schemas.microsoft.com/office/drawing/2014/main" id="{FC9E78B6-761A-556B-7CE8-3A5A2798ACBF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798142" y="3725452"/>
            <a:ext cx="4345858" cy="2925097"/>
          </a:xfrm>
          <a:prstGeom prst="rect">
            <a:avLst/>
          </a:prstGeom>
          <a:ln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0B627D-6C58-0D5B-927D-52835C53B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6856" y="742439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65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F2D19-7B7B-60E6-6547-4887F13AF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041CD-A282-F1B8-0D23-B6220A392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24" y="263771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Exploits </a:t>
            </a:r>
            <a:endParaRPr lang="en-US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09A369-9165-A510-254A-1CED5E92833D}"/>
              </a:ext>
            </a:extLst>
          </p:cNvPr>
          <p:cNvSpPr/>
          <p:nvPr/>
        </p:nvSpPr>
        <p:spPr>
          <a:xfrm>
            <a:off x="0" y="6066503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38CACA-9041-94C7-D22F-A43B7134F65E}"/>
              </a:ext>
            </a:extLst>
          </p:cNvPr>
          <p:cNvSpPr/>
          <p:nvPr/>
        </p:nvSpPr>
        <p:spPr>
          <a:xfrm>
            <a:off x="0" y="0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B1B752-575E-2DDE-8CA6-E157D92B8002}"/>
              </a:ext>
            </a:extLst>
          </p:cNvPr>
          <p:cNvSpPr/>
          <p:nvPr/>
        </p:nvSpPr>
        <p:spPr>
          <a:xfrm>
            <a:off x="1106129" y="3746091"/>
            <a:ext cx="6641691" cy="1398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11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Simulated Fake Login –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77" y="1253331"/>
            <a:ext cx="7886700" cy="4351338"/>
          </a:xfrm>
        </p:spPr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Step 2: Used known DB schema from previous attack.</a:t>
            </a:r>
          </a:p>
          <a:p>
            <a:pPr>
              <a:defRPr sz="1800"/>
            </a:pPr>
            <a:r>
              <a:rPr dirty="0"/>
              <a:t>Step 3: Crafted UNION SELECT payload to simulate user.</a:t>
            </a:r>
          </a:p>
          <a:p>
            <a:pPr>
              <a:defRPr sz="1800"/>
            </a:pPr>
            <a:r>
              <a:rPr dirty="0"/>
              <a:t>Injected payload returned a valid JWT token.</a:t>
            </a:r>
          </a:p>
          <a:p>
            <a:pPr>
              <a:defRPr sz="1800"/>
            </a:pPr>
            <a:r>
              <a:rPr dirty="0"/>
              <a:t>Server treated fake user as authenticated.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19C924-BB10-E0C6-05E2-2B9716502192}"/>
              </a:ext>
            </a:extLst>
          </p:cNvPr>
          <p:cNvSpPr/>
          <p:nvPr/>
        </p:nvSpPr>
        <p:spPr>
          <a:xfrm>
            <a:off x="0" y="0"/>
            <a:ext cx="511277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3B9CBF01-58AF-69A4-3D9A-071EAEDC918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  <p:pic>
        <p:nvPicPr>
          <p:cNvPr id="6" name="image86.png">
            <a:extLst>
              <a:ext uri="{FF2B5EF4-FFF2-40B4-BE49-F238E27FC236}">
                <a16:creationId xmlns:a16="http://schemas.microsoft.com/office/drawing/2014/main" id="{FE216B74-B2A4-572F-C19A-0661FEA8BFC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28650" y="3112319"/>
            <a:ext cx="5943600" cy="1498600"/>
          </a:xfrm>
          <a:prstGeom prst="rect">
            <a:avLst/>
          </a:prstGeom>
          <a:ln/>
        </p:spPr>
      </p:pic>
      <p:pic>
        <p:nvPicPr>
          <p:cNvPr id="7" name="image101.png">
            <a:extLst>
              <a:ext uri="{FF2B5EF4-FFF2-40B4-BE49-F238E27FC236}">
                <a16:creationId xmlns:a16="http://schemas.microsoft.com/office/drawing/2014/main" id="{66EFC493-E6B4-109F-3443-644C6D11650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827859" y="4637957"/>
            <a:ext cx="6081395" cy="1981200"/>
          </a:xfrm>
          <a:prstGeom prst="rect">
            <a:avLst/>
          </a:prstGeom>
          <a:ln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069F6-09B1-3EEE-3AA5-97EE628CA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2430" y="715265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MC Safesearch Exploit –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429" y="1137367"/>
            <a:ext cx="7886700" cy="4351338"/>
          </a:xfrm>
        </p:spPr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Step 1: Found domain using Burp Suite headers.</a:t>
            </a:r>
            <a:endParaRPr lang="en-US" dirty="0"/>
          </a:p>
          <a:p>
            <a:pPr>
              <a:defRPr sz="1800"/>
            </a:pP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121D7A-51BD-D7E5-F93D-0CE053EB0564}"/>
              </a:ext>
            </a:extLst>
          </p:cNvPr>
          <p:cNvSpPr/>
          <p:nvPr/>
        </p:nvSpPr>
        <p:spPr>
          <a:xfrm>
            <a:off x="8308258" y="1"/>
            <a:ext cx="83574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A7090875-1431-BAF4-84A7-931111CFD9D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8500"/>
            <a:ext cx="1877961" cy="951978"/>
          </a:xfrm>
          <a:prstGeom prst="rect">
            <a:avLst/>
          </a:prstGeom>
          <a:ln/>
        </p:spPr>
      </p:pic>
      <p:pic>
        <p:nvPicPr>
          <p:cNvPr id="6" name="image27.png">
            <a:extLst>
              <a:ext uri="{FF2B5EF4-FFF2-40B4-BE49-F238E27FC236}">
                <a16:creationId xmlns:a16="http://schemas.microsoft.com/office/drawing/2014/main" id="{91BFE7AF-87C6-D1FA-4823-9B9A924D4FD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938980" y="2055814"/>
            <a:ext cx="5203723" cy="3975816"/>
          </a:xfrm>
          <a:prstGeom prst="rect">
            <a:avLst/>
          </a:prstGeom>
          <a:ln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985E6B-19B8-7B72-73E6-8B0A6A388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520" y="88209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51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95F84-0E04-552F-9828-F62A840C9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C2D4-579E-E221-EFF5-1A22BDC7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MC Safesearch Exploit – 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C6A78-008F-5C67-4FF3-5013ED2DE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771" y="1707179"/>
            <a:ext cx="7886700" cy="4351338"/>
          </a:xfrm>
        </p:spPr>
        <p:txBody>
          <a:bodyPr/>
          <a:lstStyle/>
          <a:p>
            <a:pPr>
              <a:defRPr sz="1800"/>
            </a:pPr>
            <a:r>
              <a:rPr lang="en-US" dirty="0"/>
              <a:t>Step 2: Constructed email: </a:t>
            </a:r>
            <a:r>
              <a:rPr lang="en-US" dirty="0" err="1"/>
              <a:t>mc.safesearch@juice-sh.op</a:t>
            </a:r>
            <a:r>
              <a:rPr lang="en-US" dirty="0"/>
              <a:t>.</a:t>
            </a:r>
          </a:p>
          <a:p>
            <a:pPr>
              <a:defRPr sz="1800"/>
            </a:pPr>
            <a:r>
              <a:rPr lang="en-US" dirty="0"/>
              <a:t>Step 3: Guessed password: Mr.N00dles (from video hint).</a:t>
            </a:r>
          </a:p>
          <a:p>
            <a:pPr>
              <a:defRPr sz="1800"/>
            </a:pPr>
            <a:r>
              <a:rPr lang="en-US" dirty="0"/>
              <a:t>Step 4: Logged in successfully with guessed credentials.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252DFF-12D2-AB28-1124-93F582E7B0CB}"/>
              </a:ext>
            </a:extLst>
          </p:cNvPr>
          <p:cNvSpPr/>
          <p:nvPr/>
        </p:nvSpPr>
        <p:spPr>
          <a:xfrm>
            <a:off x="8308258" y="1"/>
            <a:ext cx="83574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F57167B6-FBC8-EF8D-D296-713C0715F2A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8500"/>
            <a:ext cx="1877961" cy="951978"/>
          </a:xfrm>
          <a:prstGeom prst="rect">
            <a:avLst/>
          </a:prstGeom>
          <a:ln/>
        </p:spPr>
      </p:pic>
      <p:pic>
        <p:nvPicPr>
          <p:cNvPr id="7" name="image39.png">
            <a:extLst>
              <a:ext uri="{FF2B5EF4-FFF2-40B4-BE49-F238E27FC236}">
                <a16:creationId xmlns:a16="http://schemas.microsoft.com/office/drawing/2014/main" id="{D8F0B2CB-9B2A-9A1C-0CE5-51BDC943093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938980" y="3211666"/>
            <a:ext cx="5943600" cy="2578100"/>
          </a:xfrm>
          <a:prstGeom prst="rect">
            <a:avLst/>
          </a:prstGeom>
          <a:ln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23EA01-866A-3857-1C92-EEC4376DA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520" y="88209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33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C457-99EA-1967-E271-01122C686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8444-899A-DAA8-4AB4-B7124B56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31" y="264621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Broken Access Control</a:t>
            </a:r>
            <a:endParaRPr lang="en-US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08E495-922A-0F4B-A9D5-882416C6137A}"/>
              </a:ext>
            </a:extLst>
          </p:cNvPr>
          <p:cNvSpPr/>
          <p:nvPr/>
        </p:nvSpPr>
        <p:spPr>
          <a:xfrm>
            <a:off x="0" y="6066503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51EEC3-D8C2-036A-8CF5-EC84D428BF37}"/>
              </a:ext>
            </a:extLst>
          </p:cNvPr>
          <p:cNvSpPr/>
          <p:nvPr/>
        </p:nvSpPr>
        <p:spPr>
          <a:xfrm>
            <a:off x="0" y="0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E2A8F7-DC4C-D269-ABA9-E0326495FD13}"/>
              </a:ext>
            </a:extLst>
          </p:cNvPr>
          <p:cNvSpPr/>
          <p:nvPr/>
        </p:nvSpPr>
        <p:spPr>
          <a:xfrm>
            <a:off x="1428135" y="3708990"/>
            <a:ext cx="6641691" cy="1398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66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9F5E2-DAF1-C55B-0A9B-B6E3C30C4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54E2-E0DD-3EC7-7844-D9C300966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Broken Access Control – 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4567B-6494-E7C9-EC33-A2E31A10B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8588"/>
            <a:ext cx="7886700" cy="4351338"/>
          </a:xfrm>
        </p:spPr>
        <p:txBody>
          <a:bodyPr>
            <a:normAutofit/>
          </a:bodyPr>
          <a:lstStyle/>
          <a:p>
            <a:endParaRPr dirty="0"/>
          </a:p>
          <a:p>
            <a:pPr>
              <a:defRPr sz="1800"/>
            </a:pPr>
            <a:r>
              <a:rPr dirty="0"/>
              <a:t>Step 1: Create two users – test and test2.</a:t>
            </a: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 marL="0" indent="0">
              <a:buNone/>
              <a:defRPr sz="1800"/>
            </a:pPr>
            <a:endParaRPr dirty="0"/>
          </a:p>
          <a:p>
            <a:pPr>
              <a:defRPr sz="1800"/>
            </a:pPr>
            <a:r>
              <a:rPr dirty="0"/>
              <a:t>Step 2: Identify Basket IDs: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25BAE7-5BC1-2722-9DE0-278BD74BB63C}"/>
              </a:ext>
            </a:extLst>
          </p:cNvPr>
          <p:cNvSpPr/>
          <p:nvPr/>
        </p:nvSpPr>
        <p:spPr>
          <a:xfrm>
            <a:off x="8308258" y="1"/>
            <a:ext cx="83574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29AD77E2-9388-BAC8-9047-A990741174E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6748"/>
            <a:ext cx="1877961" cy="951978"/>
          </a:xfrm>
          <a:prstGeom prst="rect">
            <a:avLst/>
          </a:prstGeom>
          <a:ln/>
        </p:spPr>
      </p:pic>
      <p:pic>
        <p:nvPicPr>
          <p:cNvPr id="6" name="image61.png">
            <a:extLst>
              <a:ext uri="{FF2B5EF4-FFF2-40B4-BE49-F238E27FC236}">
                <a16:creationId xmlns:a16="http://schemas.microsoft.com/office/drawing/2014/main" id="{91A3A56B-4248-5C8B-30A0-EAA56D57B19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44960" y="1928838"/>
            <a:ext cx="3943350" cy="1190625"/>
          </a:xfrm>
          <a:prstGeom prst="rect">
            <a:avLst/>
          </a:prstGeom>
          <a:ln/>
        </p:spPr>
      </p:pic>
      <p:pic>
        <p:nvPicPr>
          <p:cNvPr id="7" name="image43.png">
            <a:extLst>
              <a:ext uri="{FF2B5EF4-FFF2-40B4-BE49-F238E27FC236}">
                <a16:creationId xmlns:a16="http://schemas.microsoft.com/office/drawing/2014/main" id="{0A97CF70-78B2-33C1-8770-8A5CC2CD6702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844960" y="3784149"/>
            <a:ext cx="6498713" cy="2708725"/>
          </a:xfrm>
          <a:prstGeom prst="rect">
            <a:avLst/>
          </a:prstGeom>
          <a:ln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1365A-8456-7434-8CF3-BCAD5A457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520" y="88209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24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Broken Access Control –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558" y="4179836"/>
            <a:ext cx="7886700" cy="4351338"/>
          </a:xfrm>
        </p:spPr>
        <p:txBody>
          <a:bodyPr>
            <a:normAutofit/>
          </a:bodyPr>
          <a:lstStyle/>
          <a:p>
            <a:pPr>
              <a:defRPr sz="1800"/>
            </a:pPr>
            <a:r>
              <a:rPr lang="en-US" dirty="0"/>
              <a:t>- test → ID 24, test2 → ID 27.</a:t>
            </a:r>
          </a:p>
          <a:p>
            <a:pPr>
              <a:defRPr sz="1800"/>
            </a:pPr>
            <a:r>
              <a:rPr lang="en-US" dirty="0"/>
              <a:t>Step 3: Intercept request from test's account.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21EE1B-F6C8-2B6A-D14B-06FE2777D981}"/>
              </a:ext>
            </a:extLst>
          </p:cNvPr>
          <p:cNvSpPr/>
          <p:nvPr/>
        </p:nvSpPr>
        <p:spPr>
          <a:xfrm>
            <a:off x="8308258" y="1"/>
            <a:ext cx="83574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7F55552C-88D7-C318-0B48-AAD4E6A5226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6748"/>
            <a:ext cx="1877961" cy="951978"/>
          </a:xfrm>
          <a:prstGeom prst="rect">
            <a:avLst/>
          </a:prstGeom>
          <a:ln/>
        </p:spPr>
      </p:pic>
      <p:pic>
        <p:nvPicPr>
          <p:cNvPr id="7" name="image117.png">
            <a:extLst>
              <a:ext uri="{FF2B5EF4-FFF2-40B4-BE49-F238E27FC236}">
                <a16:creationId xmlns:a16="http://schemas.microsoft.com/office/drawing/2014/main" id="{772BC8AE-1D5D-742C-3942-8BEA6D6DF86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28650" y="1262411"/>
            <a:ext cx="5328920" cy="2826385"/>
          </a:xfrm>
          <a:prstGeom prst="rect">
            <a:avLst/>
          </a:prstGeom>
          <a:ln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BFF89C-FEB2-25B2-8F3E-1B8DB2241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520" y="88209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50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C5E58-7D75-EA99-7F30-086A5A0E0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1116-9F64-D135-564A-784DF208C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Broken Access Control – 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C3A6C-F74B-36FD-59AF-C6BA97894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33" y="1554623"/>
            <a:ext cx="7886700" cy="4351338"/>
          </a:xfrm>
        </p:spPr>
        <p:txBody>
          <a:bodyPr>
            <a:normAutofit/>
          </a:bodyPr>
          <a:lstStyle/>
          <a:p>
            <a:pPr>
              <a:defRPr sz="1800"/>
            </a:pPr>
            <a:r>
              <a:rPr lang="en-US" dirty="0"/>
              <a:t>Step 4: Change </a:t>
            </a:r>
            <a:r>
              <a:rPr lang="en-US" dirty="0" err="1"/>
              <a:t>basketId</a:t>
            </a:r>
            <a:r>
              <a:rPr lang="en-US" dirty="0"/>
              <a:t> to 27 and </a:t>
            </a:r>
            <a:r>
              <a:rPr lang="en-US" dirty="0" err="1"/>
              <a:t>productId</a:t>
            </a:r>
            <a:r>
              <a:rPr lang="en-US" dirty="0"/>
              <a:t> to 25 (Fruit Press).</a:t>
            </a:r>
          </a:p>
          <a:p>
            <a:pPr>
              <a:defRPr sz="1800"/>
            </a:pPr>
            <a:r>
              <a:rPr lang="en-US" dirty="0"/>
              <a:t>Step 5: Send the modified request via Burp Suite.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AC0E02-6D55-7A0D-8655-403A822FC8EB}"/>
              </a:ext>
            </a:extLst>
          </p:cNvPr>
          <p:cNvSpPr/>
          <p:nvPr/>
        </p:nvSpPr>
        <p:spPr>
          <a:xfrm>
            <a:off x="8308258" y="1"/>
            <a:ext cx="83574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1668E471-991E-BC73-7098-2457E16C705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6748"/>
            <a:ext cx="1877961" cy="951978"/>
          </a:xfrm>
          <a:prstGeom prst="rect">
            <a:avLst/>
          </a:prstGeom>
          <a:ln/>
        </p:spPr>
      </p:pic>
      <p:pic>
        <p:nvPicPr>
          <p:cNvPr id="6" name="image10.png">
            <a:extLst>
              <a:ext uri="{FF2B5EF4-FFF2-40B4-BE49-F238E27FC236}">
                <a16:creationId xmlns:a16="http://schemas.microsoft.com/office/drawing/2014/main" id="{B3E76D76-A890-49B8-6A4D-69ED7A78940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65471" y="2277959"/>
            <a:ext cx="4424516" cy="2234134"/>
          </a:xfrm>
          <a:prstGeom prst="rect">
            <a:avLst/>
          </a:prstGeom>
          <a:ln/>
        </p:spPr>
      </p:pic>
      <p:pic>
        <p:nvPicPr>
          <p:cNvPr id="8" name="image22.png">
            <a:extLst>
              <a:ext uri="{FF2B5EF4-FFF2-40B4-BE49-F238E27FC236}">
                <a16:creationId xmlns:a16="http://schemas.microsoft.com/office/drawing/2014/main" id="{D9BE358C-D86D-4110-F3F3-40DF577A0F01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303638" y="4059862"/>
            <a:ext cx="4768645" cy="2569435"/>
          </a:xfrm>
          <a:prstGeom prst="rect">
            <a:avLst/>
          </a:prstGeom>
          <a:ln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B0E238-9924-63D6-38D8-BA195365B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520" y="88209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37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FD362-D649-4772-CC90-B592C475C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A83E9-694B-6F7E-9A90-4DF3D38E8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Forged Review Exploit – 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75628-497C-794D-68F4-7C23E2E6C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45" y="1267390"/>
            <a:ext cx="7886700" cy="4351338"/>
          </a:xfrm>
        </p:spPr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Step 1: Use two users – attacker and victim.</a:t>
            </a: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Step 2: Submit a valid review from attacker’s account.</a:t>
            </a:r>
          </a:p>
          <a:p>
            <a:pPr>
              <a:defRPr sz="1800"/>
            </a:pPr>
            <a:r>
              <a:rPr dirty="0"/>
              <a:t>Step 3: Intercept the request with Burp Suite.</a:t>
            </a:r>
          </a:p>
          <a:p>
            <a:pPr>
              <a:defRPr sz="1800"/>
            </a:pPr>
            <a:r>
              <a:rPr dirty="0"/>
              <a:t>Step 4: Modify the 'author' field to victim's username.</a:t>
            </a:r>
          </a:p>
          <a:p>
            <a:pPr>
              <a:defRPr sz="1800"/>
            </a:pPr>
            <a:r>
              <a:rPr dirty="0"/>
              <a:t>Step 5: Send modified request – review appears as if posted by the victim.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F33559-8FBC-8DBC-91F1-CDDE4E709C3E}"/>
              </a:ext>
            </a:extLst>
          </p:cNvPr>
          <p:cNvSpPr/>
          <p:nvPr/>
        </p:nvSpPr>
        <p:spPr>
          <a:xfrm>
            <a:off x="8308258" y="1"/>
            <a:ext cx="83574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83.png">
            <a:extLst>
              <a:ext uri="{FF2B5EF4-FFF2-40B4-BE49-F238E27FC236}">
                <a16:creationId xmlns:a16="http://schemas.microsoft.com/office/drawing/2014/main" id="{29BD28F3-2107-0EA9-DC46-9C3913E97E1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57242"/>
            <a:ext cx="1877961" cy="951978"/>
          </a:xfrm>
          <a:prstGeom prst="rect">
            <a:avLst/>
          </a:prstGeom>
          <a:ln/>
        </p:spPr>
      </p:pic>
      <p:pic>
        <p:nvPicPr>
          <p:cNvPr id="5" name="image114.png">
            <a:extLst>
              <a:ext uri="{FF2B5EF4-FFF2-40B4-BE49-F238E27FC236}">
                <a16:creationId xmlns:a16="http://schemas.microsoft.com/office/drawing/2014/main" id="{07FD2F22-F98E-1158-7ABE-3010025D5ED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116236" y="1561547"/>
            <a:ext cx="2877697" cy="1502246"/>
          </a:xfrm>
          <a:prstGeom prst="rect">
            <a:avLst/>
          </a:prstGeom>
          <a:ln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F87BA-4B75-3580-0E90-E84CAC328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520" y="88209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49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Forged Review Exploit – Exploitation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A6977-C1D5-43D8-4356-D3DC5B60ED68}"/>
              </a:ext>
            </a:extLst>
          </p:cNvPr>
          <p:cNvSpPr/>
          <p:nvPr/>
        </p:nvSpPr>
        <p:spPr>
          <a:xfrm>
            <a:off x="8308258" y="1"/>
            <a:ext cx="83574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83.png">
            <a:extLst>
              <a:ext uri="{FF2B5EF4-FFF2-40B4-BE49-F238E27FC236}">
                <a16:creationId xmlns:a16="http://schemas.microsoft.com/office/drawing/2014/main" id="{340FBC8A-1928-C06B-B3D5-3DDA185FFEC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57242"/>
            <a:ext cx="1877961" cy="951978"/>
          </a:xfrm>
          <a:prstGeom prst="rect">
            <a:avLst/>
          </a:prstGeom>
          <a:ln/>
        </p:spPr>
      </p:pic>
      <p:pic>
        <p:nvPicPr>
          <p:cNvPr id="7" name="image69.png">
            <a:extLst>
              <a:ext uri="{FF2B5EF4-FFF2-40B4-BE49-F238E27FC236}">
                <a16:creationId xmlns:a16="http://schemas.microsoft.com/office/drawing/2014/main" id="{71E6EB39-49AD-C7F7-2C64-048E444778B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965406" y="1317104"/>
            <a:ext cx="5565673" cy="2517477"/>
          </a:xfrm>
          <a:prstGeom prst="rect">
            <a:avLst/>
          </a:prstGeom>
          <a:ln/>
        </p:spPr>
      </p:pic>
      <p:pic>
        <p:nvPicPr>
          <p:cNvPr id="11" name="image118.png">
            <a:extLst>
              <a:ext uri="{FF2B5EF4-FFF2-40B4-BE49-F238E27FC236}">
                <a16:creationId xmlns:a16="http://schemas.microsoft.com/office/drawing/2014/main" id="{7AE59F66-AF48-250A-947A-259945B9268A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965406" y="3927609"/>
            <a:ext cx="5661946" cy="2861565"/>
          </a:xfrm>
          <a:prstGeom prst="rect">
            <a:avLst/>
          </a:prstGeom>
          <a:ln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E81E20-EA6D-158C-AF03-630AA94B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520" y="88209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44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Product Tampering – Broken Access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5503"/>
            <a:ext cx="4444678" cy="4740999"/>
          </a:xfrm>
        </p:spPr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Target: Product with ID=9 (OSAFT tool).</a:t>
            </a:r>
            <a:endParaRPr lang="en-US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Used endpoint: /</a:t>
            </a:r>
            <a:r>
              <a:rPr dirty="0" err="1"/>
              <a:t>api</a:t>
            </a:r>
            <a:r>
              <a:rPr dirty="0"/>
              <a:t>/Products/9 with PUT request.</a:t>
            </a:r>
            <a:endParaRPr lang="en-US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Modified product description to link to </a:t>
            </a:r>
            <a:r>
              <a:rPr dirty="0">
                <a:hlinkClick r:id="rId2"/>
              </a:rPr>
              <a:t>https://owasp.slack.com</a:t>
            </a:r>
            <a:r>
              <a:rPr dirty="0"/>
              <a:t>.</a:t>
            </a:r>
            <a:endParaRPr lang="en-US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Payload included only required fields with proper headers.</a:t>
            </a:r>
            <a:endParaRPr lang="en-US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Lesson: Enforce strict access control for admin APIs.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1B5610-5BDE-C59E-8B52-745A6513C652}"/>
              </a:ext>
            </a:extLst>
          </p:cNvPr>
          <p:cNvSpPr/>
          <p:nvPr/>
        </p:nvSpPr>
        <p:spPr>
          <a:xfrm>
            <a:off x="0" y="6066503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8FABA18E-EC48-8634-5668-88E2130CBC7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  <p:pic>
        <p:nvPicPr>
          <p:cNvPr id="7" name="image38.png">
            <a:extLst>
              <a:ext uri="{FF2B5EF4-FFF2-40B4-BE49-F238E27FC236}">
                <a16:creationId xmlns:a16="http://schemas.microsoft.com/office/drawing/2014/main" id="{7B2BE80A-A55E-92CC-38BD-D63F9C43C81C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073328" y="1325503"/>
            <a:ext cx="3981450" cy="1943100"/>
          </a:xfrm>
          <a:prstGeom prst="rect">
            <a:avLst/>
          </a:prstGeom>
          <a:ln/>
        </p:spPr>
      </p:pic>
      <p:pic>
        <p:nvPicPr>
          <p:cNvPr id="8" name="image28.png">
            <a:extLst>
              <a:ext uri="{FF2B5EF4-FFF2-40B4-BE49-F238E27FC236}">
                <a16:creationId xmlns:a16="http://schemas.microsoft.com/office/drawing/2014/main" id="{DAC5FFE5-8D3F-16A4-6D13-0802717CE79B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073328" y="3270300"/>
            <a:ext cx="3971925" cy="200025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943941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50074-DE1A-F6EE-93D7-7997589FF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20CA6-B9FC-5DDF-2709-FAAEE02A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73" y="231954"/>
            <a:ext cx="7886700" cy="1325563"/>
          </a:xfrm>
        </p:spPr>
        <p:txBody>
          <a:bodyPr/>
          <a:lstStyle/>
          <a:p>
            <a:r>
              <a:rPr lang="en-US" b="1" dirty="0"/>
              <a:t>Authentication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BD1AD-A96F-A2B5-90E3-6CADAED84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080" y="1304950"/>
            <a:ext cx="7886700" cy="4351338"/>
          </a:xfrm>
        </p:spPr>
        <p:txBody>
          <a:bodyPr>
            <a:normAutofit lnSpcReduction="10000"/>
          </a:bodyPr>
          <a:lstStyle/>
          <a:p>
            <a:endParaRPr lang="en-US" sz="1600" dirty="0"/>
          </a:p>
          <a:p>
            <a:r>
              <a:rPr lang="en-US" sz="1600" dirty="0"/>
              <a:t>   </a:t>
            </a:r>
            <a:r>
              <a:rPr lang="en-US" sz="1600" b="1" dirty="0"/>
              <a:t> </a:t>
            </a:r>
            <a:r>
              <a:rPr lang="en-US" sz="1600" b="1" dirty="0">
                <a:latin typeface="Abadi Extra Light" panose="020B0204020104020204" pitchFamily="34" charset="0"/>
              </a:rPr>
              <a:t>Authentication Bypass </a:t>
            </a:r>
            <a:r>
              <a:rPr lang="en-US" sz="1600" dirty="0">
                <a:latin typeface="Abadi Extra Light" panose="020B0204020104020204" pitchFamily="34" charset="0"/>
              </a:rPr>
              <a:t>– SQL Injection login (admin' OR 1=1 --)</a:t>
            </a:r>
          </a:p>
          <a:p>
            <a:endParaRPr lang="en-US" sz="1600" dirty="0">
              <a:latin typeface="Abadi Extra Light" panose="020B0204020104020204" pitchFamily="34" charset="0"/>
            </a:endParaRPr>
          </a:p>
          <a:p>
            <a:r>
              <a:rPr lang="en-US" sz="1600" dirty="0">
                <a:latin typeface="Abadi Extra Light" panose="020B0204020104020204" pitchFamily="34" charset="0"/>
              </a:rPr>
              <a:t>    </a:t>
            </a:r>
            <a:r>
              <a:rPr lang="en-US" sz="1600" b="1" dirty="0">
                <a:latin typeface="Abadi Extra Light" panose="020B0204020104020204" pitchFamily="34" charset="0"/>
              </a:rPr>
              <a:t>Authentication Bypass 2 </a:t>
            </a:r>
            <a:r>
              <a:rPr lang="en-US" sz="1600" dirty="0">
                <a:latin typeface="Abadi Extra Light" panose="020B0204020104020204" pitchFamily="34" charset="0"/>
              </a:rPr>
              <a:t>– SQL Injection via </a:t>
            </a:r>
            <a:r>
              <a:rPr lang="en-US" sz="1600" dirty="0" err="1">
                <a:latin typeface="Abadi Extra Light" panose="020B0204020104020204" pitchFamily="34" charset="0"/>
              </a:rPr>
              <a:t>SQLMap</a:t>
            </a:r>
            <a:endParaRPr lang="en-US" sz="1600" dirty="0">
              <a:latin typeface="Abadi Extra Light" panose="020B0204020104020204" pitchFamily="34" charset="0"/>
            </a:endParaRPr>
          </a:p>
          <a:p>
            <a:endParaRPr lang="en-US" sz="1600" dirty="0">
              <a:latin typeface="Abadi Extra Light" panose="020B0204020104020204" pitchFamily="34" charset="0"/>
            </a:endParaRPr>
          </a:p>
          <a:p>
            <a:r>
              <a:rPr lang="en-US" sz="1600" dirty="0">
                <a:latin typeface="Abadi Extra Light" panose="020B0204020104020204" pitchFamily="34" charset="0"/>
              </a:rPr>
              <a:t>    </a:t>
            </a:r>
            <a:r>
              <a:rPr lang="en-US" sz="1600" b="1" dirty="0">
                <a:latin typeface="Abadi Extra Light" panose="020B0204020104020204" pitchFamily="34" charset="0"/>
              </a:rPr>
              <a:t>Reset Jim’s Password </a:t>
            </a:r>
            <a:r>
              <a:rPr lang="en-US" sz="1600" dirty="0">
                <a:latin typeface="Abadi Extra Light" panose="020B0204020104020204" pitchFamily="34" charset="0"/>
              </a:rPr>
              <a:t>– Weak security questions</a:t>
            </a:r>
          </a:p>
          <a:p>
            <a:endParaRPr lang="en-US" sz="1600" dirty="0">
              <a:latin typeface="Abadi Extra Light" panose="020B0204020104020204" pitchFamily="34" charset="0"/>
            </a:endParaRPr>
          </a:p>
          <a:p>
            <a:r>
              <a:rPr lang="en-US" sz="1600" dirty="0">
                <a:latin typeface="Abadi Extra Light" panose="020B0204020104020204" pitchFamily="34" charset="0"/>
              </a:rPr>
              <a:t>   </a:t>
            </a:r>
            <a:r>
              <a:rPr lang="en-US" sz="1600" b="1" dirty="0">
                <a:latin typeface="Abadi Extra Light" panose="020B0204020104020204" pitchFamily="34" charset="0"/>
              </a:rPr>
              <a:t> Reset Bender’s Password </a:t>
            </a:r>
            <a:r>
              <a:rPr lang="en-US" sz="1600" dirty="0">
                <a:latin typeface="Abadi Extra Light" panose="020B0204020104020204" pitchFamily="34" charset="0"/>
              </a:rPr>
              <a:t>– SQLi + no validation on password change</a:t>
            </a:r>
          </a:p>
          <a:p>
            <a:endParaRPr lang="en-US" sz="1600" dirty="0">
              <a:latin typeface="Abadi Extra Light" panose="020B0204020104020204" pitchFamily="34" charset="0"/>
            </a:endParaRPr>
          </a:p>
          <a:p>
            <a:r>
              <a:rPr lang="en-US" sz="1600" dirty="0">
                <a:latin typeface="Abadi Extra Light" panose="020B0204020104020204" pitchFamily="34" charset="0"/>
              </a:rPr>
              <a:t>    </a:t>
            </a:r>
            <a:r>
              <a:rPr lang="en-US" sz="1600" b="1" dirty="0">
                <a:latin typeface="Abadi Extra Light" panose="020B0204020104020204" pitchFamily="34" charset="0"/>
              </a:rPr>
              <a:t>Register as Admin </a:t>
            </a:r>
            <a:r>
              <a:rPr lang="en-US" sz="1600" dirty="0">
                <a:latin typeface="Abadi Extra Light" panose="020B0204020104020204" pitchFamily="34" charset="0"/>
              </a:rPr>
              <a:t>– Role escalation during registration</a:t>
            </a:r>
          </a:p>
          <a:p>
            <a:endParaRPr lang="en-US" sz="1600" dirty="0">
              <a:latin typeface="Abadi Extra Light" panose="020B0204020104020204" pitchFamily="34" charset="0"/>
            </a:endParaRPr>
          </a:p>
          <a:p>
            <a:r>
              <a:rPr lang="en-US" sz="1600" dirty="0">
                <a:latin typeface="Abadi Extra Light" panose="020B0204020104020204" pitchFamily="34" charset="0"/>
              </a:rPr>
              <a:t>    </a:t>
            </a:r>
            <a:r>
              <a:rPr lang="en-US" sz="1600" b="1" dirty="0">
                <a:latin typeface="Abadi Extra Light" panose="020B0204020104020204" pitchFamily="34" charset="0"/>
              </a:rPr>
              <a:t>Simulated Fake Login </a:t>
            </a:r>
            <a:r>
              <a:rPr lang="en-US" sz="1600" dirty="0">
                <a:latin typeface="Abadi Extra Light" panose="020B0204020104020204" pitchFamily="34" charset="0"/>
              </a:rPr>
              <a:t>– SQLi + forged JWT</a:t>
            </a:r>
          </a:p>
          <a:p>
            <a:endParaRPr lang="en-US" sz="1600" dirty="0">
              <a:latin typeface="Abadi Extra Light" panose="020B0204020104020204" pitchFamily="34" charset="0"/>
            </a:endParaRPr>
          </a:p>
          <a:p>
            <a:r>
              <a:rPr lang="en-US" sz="1600" dirty="0">
                <a:latin typeface="Abadi Extra Light" panose="020B0204020104020204" pitchFamily="34" charset="0"/>
              </a:rPr>
              <a:t>    </a:t>
            </a:r>
            <a:r>
              <a:rPr lang="en-US" sz="1600" b="1" dirty="0">
                <a:latin typeface="Abadi Extra Light" panose="020B0204020104020204" pitchFamily="34" charset="0"/>
              </a:rPr>
              <a:t>MC </a:t>
            </a:r>
            <a:r>
              <a:rPr lang="en-US" sz="1600" b="1" dirty="0" err="1">
                <a:latin typeface="Abadi Extra Light" panose="020B0204020104020204" pitchFamily="34" charset="0"/>
              </a:rPr>
              <a:t>Safesearch</a:t>
            </a:r>
            <a:r>
              <a:rPr lang="en-US" sz="1600" b="1" dirty="0">
                <a:latin typeface="Abadi Extra Light" panose="020B0204020104020204" pitchFamily="34" charset="0"/>
              </a:rPr>
              <a:t> Exploit </a:t>
            </a:r>
            <a:r>
              <a:rPr lang="en-US" sz="1600" dirty="0">
                <a:latin typeface="Abadi Extra Light" panose="020B0204020104020204" pitchFamily="34" charset="0"/>
              </a:rPr>
              <a:t>– Credential stuffing/social engineering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42ACE-7C52-7192-01EC-1EB8D9EB59C9}"/>
              </a:ext>
            </a:extLst>
          </p:cNvPr>
          <p:cNvSpPr/>
          <p:nvPr/>
        </p:nvSpPr>
        <p:spPr>
          <a:xfrm>
            <a:off x="0" y="6066503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2DB12414-A1D2-77D6-7238-9FC1F5D0307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22622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357A5-2C2D-C2FB-BE1C-BF8889ADA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BED59-6F52-FF43-85F3-801E402BD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Product Tampering – Broken Access Control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4F15F3-A598-BAF7-D32B-9BE542F6D1C5}"/>
              </a:ext>
            </a:extLst>
          </p:cNvPr>
          <p:cNvSpPr/>
          <p:nvPr/>
        </p:nvSpPr>
        <p:spPr>
          <a:xfrm>
            <a:off x="0" y="6066503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8DA13B92-E8F9-C7CF-C028-CCF2AD7FF2B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  <p:pic>
        <p:nvPicPr>
          <p:cNvPr id="6" name="image7.png">
            <a:extLst>
              <a:ext uri="{FF2B5EF4-FFF2-40B4-BE49-F238E27FC236}">
                <a16:creationId xmlns:a16="http://schemas.microsoft.com/office/drawing/2014/main" id="{98C0AD27-6B5C-3907-B917-9B5135E0F1BB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92718" y="1428750"/>
            <a:ext cx="3981450" cy="2000250"/>
          </a:xfrm>
          <a:prstGeom prst="rect">
            <a:avLst/>
          </a:prstGeom>
          <a:ln/>
        </p:spPr>
      </p:pic>
      <p:pic>
        <p:nvPicPr>
          <p:cNvPr id="9" name="image31.png">
            <a:extLst>
              <a:ext uri="{FF2B5EF4-FFF2-40B4-BE49-F238E27FC236}">
                <a16:creationId xmlns:a16="http://schemas.microsoft.com/office/drawing/2014/main" id="{D39BC91F-E2A3-9F4D-0470-3DFDB25DBCDF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92718" y="3429000"/>
            <a:ext cx="5943600" cy="1133475"/>
          </a:xfrm>
          <a:prstGeom prst="rect">
            <a:avLst/>
          </a:prstGeom>
          <a:ln/>
        </p:spPr>
      </p:pic>
      <p:pic>
        <p:nvPicPr>
          <p:cNvPr id="10" name="image78.png">
            <a:extLst>
              <a:ext uri="{FF2B5EF4-FFF2-40B4-BE49-F238E27FC236}">
                <a16:creationId xmlns:a16="http://schemas.microsoft.com/office/drawing/2014/main" id="{98A70958-ECF7-7973-2A82-96513587D1E7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237763" y="4733923"/>
            <a:ext cx="4038600" cy="866775"/>
          </a:xfrm>
          <a:prstGeom prst="rect">
            <a:avLst/>
          </a:prstGeom>
          <a:ln/>
        </p:spPr>
      </p:pic>
      <p:pic>
        <p:nvPicPr>
          <p:cNvPr id="11" name="image20.png">
            <a:extLst>
              <a:ext uri="{FF2B5EF4-FFF2-40B4-BE49-F238E27FC236}">
                <a16:creationId xmlns:a16="http://schemas.microsoft.com/office/drawing/2014/main" id="{F0F9287C-B076-92C3-0FB3-789013B313BF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5836730" y="1257302"/>
            <a:ext cx="3212578" cy="217169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59713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A15D5-4F2A-65CC-05F9-A4CDBCC09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C2BD3-54C1-ED9D-08A6-FACFCB177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31" y="264621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Sensitive Data Exposure</a:t>
            </a:r>
            <a:endParaRPr lang="en-US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55C41A-F24A-EF4F-7CE2-6FCBA12091EE}"/>
              </a:ext>
            </a:extLst>
          </p:cNvPr>
          <p:cNvSpPr/>
          <p:nvPr/>
        </p:nvSpPr>
        <p:spPr>
          <a:xfrm>
            <a:off x="0" y="6066503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E7AC22-4EC2-ECE6-2B7A-707E4BD550D4}"/>
              </a:ext>
            </a:extLst>
          </p:cNvPr>
          <p:cNvSpPr/>
          <p:nvPr/>
        </p:nvSpPr>
        <p:spPr>
          <a:xfrm>
            <a:off x="0" y="0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E12F83-8DE7-2421-630A-0596F7F8A392}"/>
              </a:ext>
            </a:extLst>
          </p:cNvPr>
          <p:cNvSpPr/>
          <p:nvPr/>
        </p:nvSpPr>
        <p:spPr>
          <a:xfrm>
            <a:off x="1428135" y="3708990"/>
            <a:ext cx="6641691" cy="1398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58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Sensitive Data Exposure –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980" y="1432335"/>
            <a:ext cx="7886700" cy="4351338"/>
          </a:xfrm>
        </p:spPr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Step 1: Intercept GET request for Terms content.</a:t>
            </a: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48B8E6-1910-F2B2-4F79-A3482A59F6D8}"/>
              </a:ext>
            </a:extLst>
          </p:cNvPr>
          <p:cNvSpPr/>
          <p:nvPr/>
        </p:nvSpPr>
        <p:spPr>
          <a:xfrm>
            <a:off x="8308258" y="1"/>
            <a:ext cx="83574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1BD2FF2B-3AB9-820D-A153-DD167332B9E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"/>
            <a:ext cx="1877961" cy="951978"/>
          </a:xfrm>
          <a:prstGeom prst="rect">
            <a:avLst/>
          </a:prstGeom>
          <a:ln/>
        </p:spPr>
      </p:pic>
      <p:pic>
        <p:nvPicPr>
          <p:cNvPr id="6" name="image66.png">
            <a:extLst>
              <a:ext uri="{FF2B5EF4-FFF2-40B4-BE49-F238E27FC236}">
                <a16:creationId xmlns:a16="http://schemas.microsoft.com/office/drawing/2014/main" id="{B3BB1FF7-1289-CF3D-C553-88657FCD6C9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42616" y="2171045"/>
            <a:ext cx="7138670" cy="3380740"/>
          </a:xfrm>
          <a:prstGeom prst="rect">
            <a:avLst/>
          </a:prstGeom>
          <a:ln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DAE8C8-7CA5-FF98-79A9-EE876C0C0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520" y="88209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60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A86BA-EE38-1A81-7A64-61879EEBF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D41CF-F5F8-65E2-5053-74231CB0B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Sensitive Data Exposure – 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8E873-7030-E556-0945-67BFD4046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/>
            </a:pPr>
            <a:r>
              <a:rPr lang="en-US" dirty="0"/>
              <a:t>Step 2: Change path in Burp to '/ftp/'.</a:t>
            </a:r>
          </a:p>
          <a:p>
            <a:pPr>
              <a:defRPr sz="1800"/>
            </a:pPr>
            <a:r>
              <a:rPr lang="en-US" dirty="0"/>
              <a:t>Step 3: Server responded with 200 OK and file list.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50C410-47C5-503D-3812-412F00C233F6}"/>
              </a:ext>
            </a:extLst>
          </p:cNvPr>
          <p:cNvSpPr/>
          <p:nvPr/>
        </p:nvSpPr>
        <p:spPr>
          <a:xfrm>
            <a:off x="8308258" y="1"/>
            <a:ext cx="83574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28590901-AC90-3E41-5796-BFFAE7B2150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"/>
            <a:ext cx="1877961" cy="951978"/>
          </a:xfrm>
          <a:prstGeom prst="rect">
            <a:avLst/>
          </a:prstGeom>
          <a:ln/>
        </p:spPr>
      </p:pic>
      <p:pic>
        <p:nvPicPr>
          <p:cNvPr id="7" name="image115.png">
            <a:extLst>
              <a:ext uri="{FF2B5EF4-FFF2-40B4-BE49-F238E27FC236}">
                <a16:creationId xmlns:a16="http://schemas.microsoft.com/office/drawing/2014/main" id="{158FDAF1-A23C-9B75-9A85-C3A2C3158C6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88059" y="2557800"/>
            <a:ext cx="7440295" cy="3531870"/>
          </a:xfrm>
          <a:prstGeom prst="rect">
            <a:avLst/>
          </a:prstGeom>
          <a:ln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FB8106-973B-1A1E-E0DC-5B7223CDC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520" y="88209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75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AFCF1-2BD8-06CC-3A86-A3F0C19A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4FAA-5FC4-84E4-CF19-EF6AF1D76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Sensitive Data Exposure – 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6CE72-16B8-088E-43A8-A4CB44296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429" y="1320178"/>
            <a:ext cx="7886700" cy="4351338"/>
          </a:xfrm>
        </p:spPr>
        <p:txBody>
          <a:bodyPr/>
          <a:lstStyle/>
          <a:p>
            <a:pPr>
              <a:defRPr sz="1800"/>
            </a:pPr>
            <a:r>
              <a:rPr lang="en-US" dirty="0"/>
              <a:t>Step 4: Found a file named 'acquisitions.md'.</a:t>
            </a:r>
          </a:p>
          <a:p>
            <a:pPr>
              <a:defRPr sz="1800"/>
            </a:pPr>
            <a:r>
              <a:rPr lang="en-US" dirty="0"/>
              <a:t>Step 5: Accessed file content successfully.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FA9F9E-1257-1C73-A265-AEEEFB4E3A6C}"/>
              </a:ext>
            </a:extLst>
          </p:cNvPr>
          <p:cNvSpPr/>
          <p:nvPr/>
        </p:nvSpPr>
        <p:spPr>
          <a:xfrm>
            <a:off x="8308258" y="1"/>
            <a:ext cx="83574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578CF409-7316-928C-7B32-3C20B7CC8E2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"/>
            <a:ext cx="1877961" cy="951978"/>
          </a:xfrm>
          <a:prstGeom prst="rect">
            <a:avLst/>
          </a:prstGeom>
          <a:ln/>
        </p:spPr>
      </p:pic>
      <p:pic>
        <p:nvPicPr>
          <p:cNvPr id="8" name="image90.png">
            <a:extLst>
              <a:ext uri="{FF2B5EF4-FFF2-40B4-BE49-F238E27FC236}">
                <a16:creationId xmlns:a16="http://schemas.microsoft.com/office/drawing/2014/main" id="{5075F56E-2527-89FA-C22D-5EC4473D40E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" y="2056752"/>
            <a:ext cx="5417574" cy="2564409"/>
          </a:xfrm>
          <a:prstGeom prst="rect">
            <a:avLst/>
          </a:prstGeom>
          <a:ln/>
        </p:spPr>
      </p:pic>
      <p:pic>
        <p:nvPicPr>
          <p:cNvPr id="9" name="image84.png">
            <a:extLst>
              <a:ext uri="{FF2B5EF4-FFF2-40B4-BE49-F238E27FC236}">
                <a16:creationId xmlns:a16="http://schemas.microsoft.com/office/drawing/2014/main" id="{7EE7E790-CDC4-9B65-BD8C-BE0E80DCA279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928333" y="4395019"/>
            <a:ext cx="5183279" cy="2358796"/>
          </a:xfrm>
          <a:prstGeom prst="rect">
            <a:avLst/>
          </a:prstGeom>
          <a:ln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A7D918-A446-D32B-4242-0B7E0C9CF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520" y="88209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63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Sensitive Data Exposure 2 – Exploitation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546331-0BB5-028B-C346-D31784D0FCA6}"/>
              </a:ext>
            </a:extLst>
          </p:cNvPr>
          <p:cNvSpPr/>
          <p:nvPr/>
        </p:nvSpPr>
        <p:spPr>
          <a:xfrm>
            <a:off x="8308258" y="1"/>
            <a:ext cx="83574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092A8404-8962-6A35-D450-0080A78E936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57242"/>
            <a:ext cx="1877961" cy="951978"/>
          </a:xfrm>
          <a:prstGeom prst="rect">
            <a:avLst/>
          </a:prstGeom>
          <a:ln/>
        </p:spPr>
      </p:pic>
      <p:pic>
        <p:nvPicPr>
          <p:cNvPr id="6" name="image72.png">
            <a:extLst>
              <a:ext uri="{FF2B5EF4-FFF2-40B4-BE49-F238E27FC236}">
                <a16:creationId xmlns:a16="http://schemas.microsoft.com/office/drawing/2014/main" id="{C45748AB-FA3A-6863-E248-4069C39CA43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94122" y="1317104"/>
            <a:ext cx="6312924" cy="2987118"/>
          </a:xfrm>
          <a:prstGeom prst="rect">
            <a:avLst/>
          </a:prstGeom>
          <a:ln/>
        </p:spPr>
      </p:pic>
      <p:pic>
        <p:nvPicPr>
          <p:cNvPr id="9" name="image47.png">
            <a:extLst>
              <a:ext uri="{FF2B5EF4-FFF2-40B4-BE49-F238E27FC236}">
                <a16:creationId xmlns:a16="http://schemas.microsoft.com/office/drawing/2014/main" id="{CF830BF3-CA0B-E580-0BFA-E5024746F189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28650" y="4341244"/>
            <a:ext cx="7246620" cy="2183130"/>
          </a:xfrm>
          <a:prstGeom prst="rect">
            <a:avLst/>
          </a:prstGeom>
          <a:ln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CDD8A6-3AD8-EBD1-F50A-3D813D128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520" y="88209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8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E9FA5-4209-6424-5EF2-44BD0745A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1733-2AD6-BDE8-4967-6AB78CFDF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Sensitive Data Exposure 2 – 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64804-2327-3714-A16E-2B2C70263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357276"/>
            <a:ext cx="7886700" cy="4351338"/>
          </a:xfrm>
        </p:spPr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Step 1: Attempt to open .</a:t>
            </a:r>
            <a:r>
              <a:rPr dirty="0" err="1"/>
              <a:t>bak</a:t>
            </a:r>
            <a:r>
              <a:rPr dirty="0"/>
              <a:t> file – received 403 error.</a:t>
            </a: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1D6B99-3210-0672-7B07-68B26D6E346B}"/>
              </a:ext>
            </a:extLst>
          </p:cNvPr>
          <p:cNvSpPr/>
          <p:nvPr/>
        </p:nvSpPr>
        <p:spPr>
          <a:xfrm>
            <a:off x="8308258" y="1"/>
            <a:ext cx="83574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5F844FC1-598D-8928-6FC2-ACE54E3279F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57242"/>
            <a:ext cx="1877961" cy="951978"/>
          </a:xfrm>
          <a:prstGeom prst="rect">
            <a:avLst/>
          </a:prstGeom>
          <a:ln/>
        </p:spPr>
      </p:pic>
      <p:pic>
        <p:nvPicPr>
          <p:cNvPr id="7" name="image57.png">
            <a:extLst>
              <a:ext uri="{FF2B5EF4-FFF2-40B4-BE49-F238E27FC236}">
                <a16:creationId xmlns:a16="http://schemas.microsoft.com/office/drawing/2014/main" id="{BC994DC9-2408-4DA2-2472-6EB13F627D3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28650" y="2113057"/>
            <a:ext cx="6965950" cy="3471545"/>
          </a:xfrm>
          <a:prstGeom prst="rect">
            <a:avLst/>
          </a:prstGeom>
          <a:ln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637CDB-F35B-059E-2731-5B53A77E8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520" y="88209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92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34452-4978-A5E0-D60B-BC2570E64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2DFE0-D043-D9B9-C1B5-D377ECE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Sensitive Data Exposure 2 – 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9040A-3BE6-7430-CD64-FBF7B5B45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357276"/>
            <a:ext cx="7886700" cy="4351338"/>
          </a:xfrm>
        </p:spPr>
        <p:txBody>
          <a:bodyPr/>
          <a:lstStyle/>
          <a:p>
            <a:pPr>
              <a:defRPr sz="1800"/>
            </a:pPr>
            <a:r>
              <a:rPr lang="en-US" dirty="0"/>
              <a:t>Step 2: Tried Null Byte Injection (e.g., .bak%00.md) – got 400 error.</a:t>
            </a:r>
          </a:p>
          <a:p>
            <a:pPr>
              <a:defRPr sz="1800"/>
            </a:pPr>
            <a:r>
              <a:rPr lang="en-US" dirty="0"/>
              <a:t>Step 3: Encoded null byte via Burp Suite for proper URL format.</a:t>
            </a:r>
          </a:p>
          <a:p>
            <a:pPr>
              <a:defRPr sz="1800"/>
            </a:pPr>
            <a:r>
              <a:rPr lang="en-US" dirty="0"/>
              <a:t>Step 4: Sent encoded request to server.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97043E-5D43-D44A-8B17-EEB2EE743F1F}"/>
              </a:ext>
            </a:extLst>
          </p:cNvPr>
          <p:cNvSpPr/>
          <p:nvPr/>
        </p:nvSpPr>
        <p:spPr>
          <a:xfrm>
            <a:off x="8308258" y="1"/>
            <a:ext cx="83574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23F48139-B0FC-F558-2465-689EA4F03A1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57242"/>
            <a:ext cx="1877961" cy="951978"/>
          </a:xfrm>
          <a:prstGeom prst="rect">
            <a:avLst/>
          </a:prstGeom>
          <a:ln/>
        </p:spPr>
      </p:pic>
      <p:pic>
        <p:nvPicPr>
          <p:cNvPr id="6" name="image94.png">
            <a:extLst>
              <a:ext uri="{FF2B5EF4-FFF2-40B4-BE49-F238E27FC236}">
                <a16:creationId xmlns:a16="http://schemas.microsoft.com/office/drawing/2014/main" id="{EAF292E3-8873-B674-8FB1-66C068A63DE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28650" y="2474176"/>
            <a:ext cx="6499123" cy="1439064"/>
          </a:xfrm>
          <a:prstGeom prst="rect">
            <a:avLst/>
          </a:prstGeom>
          <a:ln/>
        </p:spPr>
      </p:pic>
      <p:pic>
        <p:nvPicPr>
          <p:cNvPr id="8" name="image77.png">
            <a:extLst>
              <a:ext uri="{FF2B5EF4-FFF2-40B4-BE49-F238E27FC236}">
                <a16:creationId xmlns:a16="http://schemas.microsoft.com/office/drawing/2014/main" id="{530967AC-5DFB-3CE0-E717-C0B08C2EE5CB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166966" y="3992779"/>
            <a:ext cx="5174226" cy="2406290"/>
          </a:xfrm>
          <a:prstGeom prst="rect">
            <a:avLst/>
          </a:prstGeom>
          <a:ln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37E8D9-157A-2C95-911C-5FB10164E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520" y="88209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64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5050B-E883-5AE1-30EA-969880602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439AD-36DC-9E3D-CC9B-E64AA13A8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Sensitive Data Exposure 2 – 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A89FA-3E11-6B27-76C9-F911F5DF7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357276"/>
            <a:ext cx="7886700" cy="4351338"/>
          </a:xfrm>
        </p:spPr>
        <p:txBody>
          <a:bodyPr/>
          <a:lstStyle/>
          <a:p>
            <a:pPr>
              <a:defRPr sz="1800"/>
            </a:pPr>
            <a:r>
              <a:rPr lang="en-US" dirty="0"/>
              <a:t>Step 5: Successfully accessed the backup file.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8684D6-2AED-E895-EE5C-05C2FF5EBCA3}"/>
              </a:ext>
            </a:extLst>
          </p:cNvPr>
          <p:cNvSpPr/>
          <p:nvPr/>
        </p:nvSpPr>
        <p:spPr>
          <a:xfrm>
            <a:off x="8308258" y="1"/>
            <a:ext cx="83574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74E30D69-8825-E085-0BF6-0F5BF1F7F1D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57242"/>
            <a:ext cx="1877961" cy="951978"/>
          </a:xfrm>
          <a:prstGeom prst="rect">
            <a:avLst/>
          </a:prstGeom>
          <a:ln/>
        </p:spPr>
      </p:pic>
      <p:pic>
        <p:nvPicPr>
          <p:cNvPr id="9" name="image16.png">
            <a:extLst>
              <a:ext uri="{FF2B5EF4-FFF2-40B4-BE49-F238E27FC236}">
                <a16:creationId xmlns:a16="http://schemas.microsoft.com/office/drawing/2014/main" id="{BA842F6C-B333-8C2A-601B-7B2A3638275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43738" y="1828344"/>
            <a:ext cx="6751955" cy="3300095"/>
          </a:xfrm>
          <a:prstGeom prst="rect">
            <a:avLst/>
          </a:prstGeom>
          <a:ln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F9DA3E-9D49-CDDD-1531-E8049523E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520" y="88209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91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Sensitive Data Exposure 3 –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214863"/>
            <a:ext cx="7886700" cy="4351338"/>
          </a:xfrm>
        </p:spPr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Step 3: Export user's data – email shown in full form.</a:t>
            </a:r>
          </a:p>
          <a:p>
            <a:pPr>
              <a:defRPr sz="1800"/>
            </a:pPr>
            <a:r>
              <a:rPr dirty="0"/>
              <a:t>Step 4: Create a new user with a similar email (vowel replaced).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8EAABC-FC2A-FC1F-1ECE-0298D8C15B70}"/>
              </a:ext>
            </a:extLst>
          </p:cNvPr>
          <p:cNvSpPr/>
          <p:nvPr/>
        </p:nvSpPr>
        <p:spPr>
          <a:xfrm>
            <a:off x="0" y="0"/>
            <a:ext cx="511277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75E4695E-3133-36AF-5D45-5D5014FF997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  <p:pic>
        <p:nvPicPr>
          <p:cNvPr id="6" name="image111.png">
            <a:extLst>
              <a:ext uri="{FF2B5EF4-FFF2-40B4-BE49-F238E27FC236}">
                <a16:creationId xmlns:a16="http://schemas.microsoft.com/office/drawing/2014/main" id="{878CA49D-77AF-5AC3-B365-ECBD8144573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23426" y="1358157"/>
            <a:ext cx="2901131" cy="2856706"/>
          </a:xfrm>
          <a:prstGeom prst="rect">
            <a:avLst/>
          </a:prstGeom>
          <a:ln/>
        </p:spPr>
      </p:pic>
      <p:pic>
        <p:nvPicPr>
          <p:cNvPr id="10" name="image107.png">
            <a:extLst>
              <a:ext uri="{FF2B5EF4-FFF2-40B4-BE49-F238E27FC236}">
                <a16:creationId xmlns:a16="http://schemas.microsoft.com/office/drawing/2014/main" id="{7DB690B2-F37D-2628-FCDB-22A682AA2B02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665609" y="1375653"/>
            <a:ext cx="2524691" cy="2716331"/>
          </a:xfrm>
          <a:prstGeom prst="rect">
            <a:avLst/>
          </a:prstGeom>
          <a:ln/>
        </p:spPr>
      </p:pic>
      <p:pic>
        <p:nvPicPr>
          <p:cNvPr id="11" name="image30.png">
            <a:extLst>
              <a:ext uri="{FF2B5EF4-FFF2-40B4-BE49-F238E27FC236}">
                <a16:creationId xmlns:a16="http://schemas.microsoft.com/office/drawing/2014/main" id="{096507DC-70D1-8B3B-1727-449ABB6A2A37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336501" y="1335931"/>
            <a:ext cx="2581664" cy="2756053"/>
          </a:xfrm>
          <a:prstGeom prst="rect">
            <a:avLst/>
          </a:prstGeom>
          <a:ln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8BE708-5CCA-6DC2-2F7E-8398BF82D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855" y="5725872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17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735F5-36AB-8909-2F95-A412BDA80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7219B-62A8-92C2-C208-2E8E4B8E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73" y="-51430"/>
            <a:ext cx="7886700" cy="1325563"/>
          </a:xfrm>
        </p:spPr>
        <p:txBody>
          <a:bodyPr/>
          <a:lstStyle/>
          <a:p>
            <a:r>
              <a:rPr lang="en-US" b="1" dirty="0"/>
              <a:t>Broken Access Control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F955B-9390-E114-0AE8-84A004557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405" y="815514"/>
            <a:ext cx="7886700" cy="2018353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Abadi Extra Light" panose="020B0204020104020204" pitchFamily="34" charset="0"/>
              </a:rPr>
              <a:t>Modify Another User’s Basket </a:t>
            </a:r>
            <a:r>
              <a:rPr lang="en-US" sz="1600" dirty="0">
                <a:latin typeface="Abadi Extra Light" panose="020B0204020104020204" pitchFamily="34" charset="0"/>
              </a:rPr>
              <a:t>– Direct object reference</a:t>
            </a:r>
          </a:p>
          <a:p>
            <a:endParaRPr lang="en-US" sz="1600" dirty="0">
              <a:latin typeface="Abadi Extra Light" panose="020B0204020104020204" pitchFamily="34" charset="0"/>
            </a:endParaRPr>
          </a:p>
          <a:p>
            <a:r>
              <a:rPr lang="en-US" sz="1600" b="1" dirty="0">
                <a:latin typeface="Abadi Extra Light" panose="020B0204020104020204" pitchFamily="34" charset="0"/>
              </a:rPr>
              <a:t>Forged Review Exploit </a:t>
            </a:r>
            <a:r>
              <a:rPr lang="en-US" sz="1600" dirty="0">
                <a:latin typeface="Abadi Extra Light" panose="020B0204020104020204" pitchFamily="34" charset="0"/>
              </a:rPr>
              <a:t>– No server-side author validation</a:t>
            </a:r>
          </a:p>
          <a:p>
            <a:endParaRPr lang="en-US" sz="1600" dirty="0">
              <a:latin typeface="Abadi Extra Light" panose="020B0204020104020204" pitchFamily="34" charset="0"/>
            </a:endParaRPr>
          </a:p>
          <a:p>
            <a:r>
              <a:rPr lang="en-US" sz="1600" b="1" dirty="0">
                <a:latin typeface="Abadi Extra Light" panose="020B0204020104020204" pitchFamily="34" charset="0"/>
              </a:rPr>
              <a:t>Product Tampering </a:t>
            </a:r>
            <a:r>
              <a:rPr lang="en-US" sz="1600" dirty="0">
                <a:latin typeface="Abadi Extra Light" panose="020B0204020104020204" pitchFamily="34" charset="0"/>
              </a:rPr>
              <a:t>– Unauthorized PUT to product endpoint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4EDCB5-C973-BB71-32D3-7F1A6E2DDD15}"/>
              </a:ext>
            </a:extLst>
          </p:cNvPr>
          <p:cNvSpPr/>
          <p:nvPr/>
        </p:nvSpPr>
        <p:spPr>
          <a:xfrm>
            <a:off x="0" y="6410632"/>
            <a:ext cx="9144000" cy="4473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296F8DB8-D05B-191B-879A-9D578C22EA8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CDC079-E578-6931-31CE-3A0B9D346C46}"/>
              </a:ext>
            </a:extLst>
          </p:cNvPr>
          <p:cNvSpPr txBox="1">
            <a:spLocks/>
          </p:cNvSpPr>
          <p:nvPr/>
        </p:nvSpPr>
        <p:spPr>
          <a:xfrm>
            <a:off x="117373" y="214575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Sensitive Data Exposure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9E04A0-F141-0117-4A3B-E97A8B830A3D}"/>
              </a:ext>
            </a:extLst>
          </p:cNvPr>
          <p:cNvSpPr txBox="1">
            <a:spLocks/>
          </p:cNvSpPr>
          <p:nvPr/>
        </p:nvSpPr>
        <p:spPr>
          <a:xfrm>
            <a:off x="855405" y="3215148"/>
            <a:ext cx="8642555" cy="2930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Abadi Extra Light" panose="020B0204020104020204" pitchFamily="34" charset="0"/>
              </a:rPr>
              <a:t>Directory Traversal </a:t>
            </a:r>
            <a:r>
              <a:rPr lang="en-US" sz="1600" dirty="0">
                <a:latin typeface="Abadi Extra Light" panose="020B0204020104020204" pitchFamily="34" charset="0"/>
              </a:rPr>
              <a:t>– Accessing /ftp/ and sensitive .md files</a:t>
            </a:r>
          </a:p>
          <a:p>
            <a:endParaRPr lang="en-US" sz="1600" dirty="0">
              <a:latin typeface="Abadi Extra Light" panose="020B0204020104020204" pitchFamily="34" charset="0"/>
            </a:endParaRPr>
          </a:p>
          <a:p>
            <a:r>
              <a:rPr lang="en-US" sz="1600" b="1" dirty="0">
                <a:latin typeface="Abadi Extra Light" panose="020B0204020104020204" pitchFamily="34" charset="0"/>
              </a:rPr>
              <a:t>Null Byte Injection </a:t>
            </a:r>
            <a:r>
              <a:rPr lang="en-US" sz="1600" dirty="0">
                <a:latin typeface="Abadi Extra Light" panose="020B0204020104020204" pitchFamily="34" charset="0"/>
              </a:rPr>
              <a:t>– Bypassing extension filters to access .</a:t>
            </a:r>
            <a:r>
              <a:rPr lang="en-US" sz="1600" dirty="0" err="1">
                <a:latin typeface="Abadi Extra Light" panose="020B0204020104020204" pitchFamily="34" charset="0"/>
              </a:rPr>
              <a:t>bak</a:t>
            </a:r>
            <a:r>
              <a:rPr lang="en-US" sz="1600" dirty="0">
                <a:latin typeface="Abadi Extra Light" panose="020B0204020104020204" pitchFamily="34" charset="0"/>
              </a:rPr>
              <a:t> files</a:t>
            </a:r>
          </a:p>
          <a:p>
            <a:endParaRPr lang="en-US" sz="1600" dirty="0">
              <a:latin typeface="Abadi Extra Light" panose="020B0204020104020204" pitchFamily="34" charset="0"/>
            </a:endParaRPr>
          </a:p>
          <a:p>
            <a:r>
              <a:rPr lang="en-US" sz="1600" b="1" dirty="0">
                <a:latin typeface="Abadi Extra Light" panose="020B0204020104020204" pitchFamily="34" charset="0"/>
              </a:rPr>
              <a:t>Masked Email Inference </a:t>
            </a:r>
            <a:r>
              <a:rPr lang="en-US" sz="1600" dirty="0">
                <a:latin typeface="Abadi Extra Light" panose="020B0204020104020204" pitchFamily="34" charset="0"/>
              </a:rPr>
              <a:t>– Reconstructing email and accessing admin data</a:t>
            </a:r>
          </a:p>
          <a:p>
            <a:endParaRPr lang="en-US" sz="1600" dirty="0">
              <a:latin typeface="Abadi Extra Light" panose="020B0204020104020204" pitchFamily="34" charset="0"/>
            </a:endParaRPr>
          </a:p>
          <a:p>
            <a:r>
              <a:rPr lang="en-US" sz="1600" b="1" dirty="0">
                <a:latin typeface="Abadi Extra Light" panose="020B0204020104020204" pitchFamily="34" charset="0"/>
              </a:rPr>
              <a:t>Access Log Exposure</a:t>
            </a:r>
            <a:r>
              <a:rPr lang="en-US" sz="1600" dirty="0">
                <a:latin typeface="Abadi Extra Light" panose="020B0204020104020204" pitchFamily="34" charset="0"/>
              </a:rPr>
              <a:t> – Unprotected logs at /support/logs/access.log</a:t>
            </a:r>
          </a:p>
          <a:p>
            <a:endParaRPr lang="en-US" sz="1600" dirty="0">
              <a:latin typeface="Abadi Extra Light" panose="020B0204020104020204" pitchFamily="34" charset="0"/>
            </a:endParaRPr>
          </a:p>
          <a:p>
            <a:r>
              <a:rPr lang="en-US" sz="1600" b="1" dirty="0">
                <a:latin typeface="Abadi Extra Light" panose="020B0204020104020204" pitchFamily="34" charset="0"/>
              </a:rPr>
              <a:t>Email Leak via JSONP </a:t>
            </a:r>
            <a:r>
              <a:rPr lang="en-US" sz="1600" dirty="0">
                <a:latin typeface="Abadi Extra Light" panose="020B0204020104020204" pitchFamily="34" charset="0"/>
              </a:rPr>
              <a:t>– Unauthorized access to /rest/user/</a:t>
            </a:r>
            <a:r>
              <a:rPr lang="en-US" sz="1600" dirty="0" err="1">
                <a:latin typeface="Abadi Extra Light" panose="020B0204020104020204" pitchFamily="34" charset="0"/>
              </a:rPr>
              <a:t>whoami</a:t>
            </a:r>
            <a:endParaRPr lang="en-US" sz="16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91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B4A08-37E6-D123-14F2-5B98E1D5B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0C9AA-D4E2-67B9-710A-0FB310C8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Sensitive Data Exposure 3 – 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07212-AB80-B9BF-C989-15DD231EF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28" y="1317104"/>
            <a:ext cx="7886700" cy="4351338"/>
          </a:xfrm>
        </p:spPr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Step 3: Export user's data – email shown in full form.</a:t>
            </a:r>
          </a:p>
          <a:p>
            <a:pPr>
              <a:defRPr sz="1800"/>
            </a:pPr>
            <a:r>
              <a:rPr dirty="0"/>
              <a:t>Step 4: Create a new user with a similar email (vowel replaced).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485333-C026-ED48-8F40-98ADDB8A01CD}"/>
              </a:ext>
            </a:extLst>
          </p:cNvPr>
          <p:cNvSpPr/>
          <p:nvPr/>
        </p:nvSpPr>
        <p:spPr>
          <a:xfrm>
            <a:off x="0" y="0"/>
            <a:ext cx="511277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ACCFE2EC-D6F7-4185-4EFB-59C7734CAFC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  <p:pic>
        <p:nvPicPr>
          <p:cNvPr id="7" name="image58.png">
            <a:extLst>
              <a:ext uri="{FF2B5EF4-FFF2-40B4-BE49-F238E27FC236}">
                <a16:creationId xmlns:a16="http://schemas.microsoft.com/office/drawing/2014/main" id="{DB9EF869-97BA-6E27-BDA6-0EDFA5F1269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939955" y="2547530"/>
            <a:ext cx="4595495" cy="4072890"/>
          </a:xfrm>
          <a:prstGeom prst="rect">
            <a:avLst/>
          </a:prstGeom>
          <a:ln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F37F14-4A97-BAED-B023-68699DCD3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128" y="5730134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17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30A3E-09BE-37CD-93D4-440ACB149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375C-FDE6-D721-88EE-C5643871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Sensitive Data Exposure 3 – 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F3957-481F-59F4-DEC6-F18E7D91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023" y="1786295"/>
            <a:ext cx="7886700" cy="4351338"/>
          </a:xfrm>
        </p:spPr>
        <p:txBody>
          <a:bodyPr/>
          <a:lstStyle/>
          <a:p>
            <a:pPr>
              <a:defRPr sz="1800"/>
            </a:pPr>
            <a:r>
              <a:rPr lang="en-US" dirty="0"/>
              <a:t>Step 5: Login using this modified email to test access control.</a:t>
            </a:r>
          </a:p>
          <a:p>
            <a:pPr>
              <a:defRPr sz="1800"/>
            </a:pPr>
            <a:r>
              <a:rPr lang="en-US" dirty="0"/>
              <a:t>Step 6: Revealed admin’s orders and sensitive data.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B30A47-33A4-4E5D-C8FD-7911389C7892}"/>
              </a:ext>
            </a:extLst>
          </p:cNvPr>
          <p:cNvSpPr/>
          <p:nvPr/>
        </p:nvSpPr>
        <p:spPr>
          <a:xfrm>
            <a:off x="0" y="0"/>
            <a:ext cx="511277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6989396A-1BD4-5D7C-5BA8-6D90F1E83BF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  <p:pic>
        <p:nvPicPr>
          <p:cNvPr id="7" name="image48.png">
            <a:extLst>
              <a:ext uri="{FF2B5EF4-FFF2-40B4-BE49-F238E27FC236}">
                <a16:creationId xmlns:a16="http://schemas.microsoft.com/office/drawing/2014/main" id="{97B82050-32E8-840F-B49C-2090C2B2DC4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974508" y="2653386"/>
            <a:ext cx="4003624" cy="3579853"/>
          </a:xfrm>
          <a:prstGeom prst="rect">
            <a:avLst/>
          </a:prstGeom>
          <a:ln/>
        </p:spPr>
      </p:pic>
      <p:pic>
        <p:nvPicPr>
          <p:cNvPr id="8" name="image8.png">
            <a:extLst>
              <a:ext uri="{FF2B5EF4-FFF2-40B4-BE49-F238E27FC236}">
                <a16:creationId xmlns:a16="http://schemas.microsoft.com/office/drawing/2014/main" id="{B89E207A-9A55-674B-02DA-D3FFB7FD335D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28650" y="3285880"/>
            <a:ext cx="4111112" cy="21513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06739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Access Log – Sensitive Data Exposure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55121"/>
            <a:ext cx="4081001" cy="2766039"/>
          </a:xfrm>
        </p:spPr>
        <p:txBody>
          <a:bodyPr>
            <a:normAutofit fontScale="77500" lnSpcReduction="20000"/>
          </a:bodyPr>
          <a:lstStyle/>
          <a:p>
            <a:endParaRPr dirty="0"/>
          </a:p>
          <a:p>
            <a:pPr>
              <a:defRPr sz="1800"/>
            </a:pPr>
            <a:r>
              <a:rPr dirty="0"/>
              <a:t>Tool: </a:t>
            </a:r>
            <a:r>
              <a:rPr dirty="0" err="1"/>
              <a:t>ffuf</a:t>
            </a:r>
            <a:r>
              <a:rPr dirty="0"/>
              <a:t> for directory brute-forcing.</a:t>
            </a:r>
            <a:endParaRPr lang="en-US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Filter used: -fs 1925 to ignore false positives.</a:t>
            </a:r>
            <a:endParaRPr lang="en-US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Discovered path: /support/logs/access.log.</a:t>
            </a:r>
            <a:endParaRPr lang="en-US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Accessed and downloaded the sensitive log file.</a:t>
            </a:r>
            <a:endParaRPr lang="en-US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Lesson: Restrict access to internal files and logs.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F7B4EB-D44A-AC10-3AFA-9F8B4015F1A7}"/>
              </a:ext>
            </a:extLst>
          </p:cNvPr>
          <p:cNvSpPr/>
          <p:nvPr/>
        </p:nvSpPr>
        <p:spPr>
          <a:xfrm>
            <a:off x="0" y="6066503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85D69BDB-CC4A-FADA-CC05-D37DA09A663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  <p:pic>
        <p:nvPicPr>
          <p:cNvPr id="6" name="image108.png">
            <a:extLst>
              <a:ext uri="{FF2B5EF4-FFF2-40B4-BE49-F238E27FC236}">
                <a16:creationId xmlns:a16="http://schemas.microsoft.com/office/drawing/2014/main" id="{77C34A1D-C8E4-872A-5CBB-72C7094DF9C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081001" y="1690689"/>
            <a:ext cx="5062999" cy="371705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58115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Email Leak –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77" y="1147199"/>
            <a:ext cx="7886700" cy="2117111"/>
          </a:xfrm>
        </p:spPr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Step 1: Removed token – still got email and other details.</a:t>
            </a:r>
          </a:p>
          <a:p>
            <a:pPr>
              <a:defRPr sz="1800"/>
            </a:pPr>
            <a:r>
              <a:rPr dirty="0"/>
              <a:t>Step 2: Tested JSONP injection with ?callback=test.</a:t>
            </a:r>
          </a:p>
          <a:p>
            <a:pPr>
              <a:defRPr sz="1800"/>
            </a:pPr>
            <a:r>
              <a:rPr dirty="0"/>
              <a:t>Step 3: Server wrapped response in test(), confirming JSONP.</a:t>
            </a:r>
          </a:p>
          <a:p>
            <a:pPr>
              <a:defRPr sz="1800"/>
            </a:pPr>
            <a:r>
              <a:rPr dirty="0"/>
              <a:t>Result: Vulnerability confirmed – data can be exfiltrated.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8F60D-5054-6DBA-E9F4-783481DDBF48}"/>
              </a:ext>
            </a:extLst>
          </p:cNvPr>
          <p:cNvSpPr/>
          <p:nvPr/>
        </p:nvSpPr>
        <p:spPr>
          <a:xfrm>
            <a:off x="0" y="0"/>
            <a:ext cx="511277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25186224-48AC-4CAB-7553-BC0D4258077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  <p:pic>
        <p:nvPicPr>
          <p:cNvPr id="6" name="image64.png">
            <a:extLst>
              <a:ext uri="{FF2B5EF4-FFF2-40B4-BE49-F238E27FC236}">
                <a16:creationId xmlns:a16="http://schemas.microsoft.com/office/drawing/2014/main" id="{258E0E48-14FE-690A-1816-C3D7391D912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28650" y="2935133"/>
            <a:ext cx="5943600" cy="2222500"/>
          </a:xfrm>
          <a:prstGeom prst="rect">
            <a:avLst/>
          </a:prstGeom>
          <a:ln/>
        </p:spPr>
      </p:pic>
      <p:pic>
        <p:nvPicPr>
          <p:cNvPr id="7" name="image105.png">
            <a:extLst>
              <a:ext uri="{FF2B5EF4-FFF2-40B4-BE49-F238E27FC236}">
                <a16:creationId xmlns:a16="http://schemas.microsoft.com/office/drawing/2014/main" id="{473E4A27-E9D8-DEF8-BFEB-AB87A97E3F94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15296" y="5710801"/>
            <a:ext cx="5943600" cy="482600"/>
          </a:xfrm>
          <a:prstGeom prst="rect">
            <a:avLst/>
          </a:prstGeom>
          <a:ln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3BF565-418D-E474-E484-64593BCBB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047" y="-97245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09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3820F-8639-8492-255A-15202D92F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80E3F-C132-150D-DD7B-7CFA74CC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31" y="264621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 Injection Attacks</a:t>
            </a:r>
            <a:endParaRPr lang="en-US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ED59E2-E17D-F0C0-0087-42A05A085B5D}"/>
              </a:ext>
            </a:extLst>
          </p:cNvPr>
          <p:cNvSpPr/>
          <p:nvPr/>
        </p:nvSpPr>
        <p:spPr>
          <a:xfrm>
            <a:off x="0" y="6066503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BE71CF-EC23-7488-076B-AB66AAC271B7}"/>
              </a:ext>
            </a:extLst>
          </p:cNvPr>
          <p:cNvSpPr/>
          <p:nvPr/>
        </p:nvSpPr>
        <p:spPr>
          <a:xfrm>
            <a:off x="0" y="0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1EBF0C-9F3F-EF95-611D-EDE04513D958}"/>
              </a:ext>
            </a:extLst>
          </p:cNvPr>
          <p:cNvSpPr/>
          <p:nvPr/>
        </p:nvSpPr>
        <p:spPr>
          <a:xfrm>
            <a:off x="1428135" y="3708990"/>
            <a:ext cx="6641691" cy="1398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221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NoSQL DoS –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99" y="1253331"/>
            <a:ext cx="7886700" cy="5501430"/>
          </a:xfrm>
        </p:spPr>
        <p:txBody>
          <a:bodyPr>
            <a:normAutofit/>
          </a:bodyPr>
          <a:lstStyle/>
          <a:p>
            <a:endParaRPr dirty="0"/>
          </a:p>
          <a:p>
            <a:pPr>
              <a:defRPr sz="1800"/>
            </a:pPr>
            <a:r>
              <a:rPr dirty="0"/>
              <a:t>Step 1: Submit a review and intercept the request.</a:t>
            </a: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 marL="0" indent="0">
              <a:buNone/>
              <a:defRPr sz="1800"/>
            </a:pPr>
            <a:endParaRPr dirty="0"/>
          </a:p>
          <a:p>
            <a:pPr>
              <a:defRPr sz="1800"/>
            </a:pPr>
            <a:r>
              <a:rPr dirty="0"/>
              <a:t>Step 2: Test payload with sleep() function to freeze the server.</a:t>
            </a:r>
            <a:endParaRPr lang="en-US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Step 3: Injected payload in product ID via direct URL.</a:t>
            </a:r>
            <a:endParaRPr lang="en-US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URL: /rest/products/sleep(20000)/reviews</a:t>
            </a:r>
            <a:endParaRPr lang="en-US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Step 4: Server became unresponsive – DoS confirmed.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3C515C-4C86-1AAC-7B8E-2D279E043F18}"/>
              </a:ext>
            </a:extLst>
          </p:cNvPr>
          <p:cNvSpPr/>
          <p:nvPr/>
        </p:nvSpPr>
        <p:spPr>
          <a:xfrm>
            <a:off x="0" y="0"/>
            <a:ext cx="511277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0694BD7E-2D22-25E2-F9A3-AC85754F52B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  <p:pic>
        <p:nvPicPr>
          <p:cNvPr id="6" name="image1.png">
            <a:extLst>
              <a:ext uri="{FF2B5EF4-FFF2-40B4-BE49-F238E27FC236}">
                <a16:creationId xmlns:a16="http://schemas.microsoft.com/office/drawing/2014/main" id="{8178E909-1B3F-6546-73BC-E8B0250B0CE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28650" y="2049284"/>
            <a:ext cx="5943600" cy="1346200"/>
          </a:xfrm>
          <a:prstGeom prst="rect">
            <a:avLst/>
          </a:prstGeom>
          <a:ln/>
        </p:spPr>
      </p:pic>
      <p:pic>
        <p:nvPicPr>
          <p:cNvPr id="7" name="image55.png">
            <a:extLst>
              <a:ext uri="{FF2B5EF4-FFF2-40B4-BE49-F238E27FC236}">
                <a16:creationId xmlns:a16="http://schemas.microsoft.com/office/drawing/2014/main" id="{1CDB0643-B422-E5A5-F928-6067B7A2626A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62001" y="4131289"/>
            <a:ext cx="5943600" cy="152400"/>
          </a:xfrm>
          <a:prstGeom prst="rect">
            <a:avLst/>
          </a:prstGeom>
          <a:ln/>
        </p:spPr>
      </p:pic>
      <p:pic>
        <p:nvPicPr>
          <p:cNvPr id="9" name="image109.png">
            <a:extLst>
              <a:ext uri="{FF2B5EF4-FFF2-40B4-BE49-F238E27FC236}">
                <a16:creationId xmlns:a16="http://schemas.microsoft.com/office/drawing/2014/main" id="{38428140-7F59-675D-93B0-8CDD2709A7B4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62001" y="4818342"/>
            <a:ext cx="5943600" cy="292100"/>
          </a:xfrm>
          <a:prstGeom prst="rect">
            <a:avLst/>
          </a:prstGeom>
          <a:ln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177D52-C8A8-B0BE-2AB1-6978339F3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409" y="-80017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304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52DD4-4E04-A7FB-2A77-ED865954D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CC97-B60E-4E5C-5BD6-DA3CA508A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NoSQL Infiltration – 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205F4-782B-4245-FDCB-302E33062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41" y="919212"/>
            <a:ext cx="7886700" cy="4351338"/>
          </a:xfrm>
        </p:spPr>
        <p:txBody>
          <a:bodyPr>
            <a:normAutofit/>
          </a:bodyPr>
          <a:lstStyle/>
          <a:p>
            <a:endParaRPr dirty="0"/>
          </a:p>
          <a:p>
            <a:pPr>
              <a:defRPr sz="1800"/>
            </a:pPr>
            <a:r>
              <a:rPr dirty="0"/>
              <a:t>Step 1: Tried injecting single quote in order ID.</a:t>
            </a:r>
          </a:p>
          <a:p>
            <a:pPr>
              <a:defRPr sz="1800"/>
            </a:pPr>
            <a:r>
              <a:rPr dirty="0"/>
              <a:t>Payload: /rest/track-order/' → 500 Internal Server Error.</a:t>
            </a: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D728FB-AC35-624F-A874-B678103EFC69}"/>
              </a:ext>
            </a:extLst>
          </p:cNvPr>
          <p:cNvSpPr/>
          <p:nvPr/>
        </p:nvSpPr>
        <p:spPr>
          <a:xfrm>
            <a:off x="0" y="6066503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C222F70E-7DBD-74D7-4CEA-7C8A2C81EB0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  <p:pic>
        <p:nvPicPr>
          <p:cNvPr id="6" name="image85.png">
            <a:extLst>
              <a:ext uri="{FF2B5EF4-FFF2-40B4-BE49-F238E27FC236}">
                <a16:creationId xmlns:a16="http://schemas.microsoft.com/office/drawing/2014/main" id="{791940E7-186C-F71F-FED8-120176619BD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90641" y="1976822"/>
            <a:ext cx="4186391" cy="2319876"/>
          </a:xfrm>
          <a:prstGeom prst="rect">
            <a:avLst/>
          </a:prstGeom>
          <a:ln/>
        </p:spPr>
      </p:pic>
      <p:pic>
        <p:nvPicPr>
          <p:cNvPr id="7" name="image51.png">
            <a:extLst>
              <a:ext uri="{FF2B5EF4-FFF2-40B4-BE49-F238E27FC236}">
                <a16:creationId xmlns:a16="http://schemas.microsoft.com/office/drawing/2014/main" id="{721B03E8-74D8-3B86-E23F-53CCB567861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053656" y="3445734"/>
            <a:ext cx="5188514" cy="2675781"/>
          </a:xfrm>
          <a:prstGeom prst="rect">
            <a:avLst/>
          </a:prstGeom>
          <a:ln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F7A965-4230-C456-5792-37006080A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357" y="-153801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084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NoSQL Infiltration –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5333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  <a:defRPr sz="1800"/>
            </a:pPr>
            <a:endParaRPr dirty="0"/>
          </a:p>
          <a:p>
            <a:pPr>
              <a:defRPr sz="1800"/>
            </a:pPr>
            <a:r>
              <a:rPr dirty="0"/>
              <a:t>Step 2: Tried empty string: '' → Unexpected string error.</a:t>
            </a:r>
          </a:p>
          <a:p>
            <a:pPr>
              <a:defRPr sz="1800"/>
            </a:pPr>
            <a:r>
              <a:rPr dirty="0"/>
              <a:t>Indicates input is processed in NoSQL query context.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DD3155-055C-8EC5-5357-C0454B4B6352}"/>
              </a:ext>
            </a:extLst>
          </p:cNvPr>
          <p:cNvSpPr/>
          <p:nvPr/>
        </p:nvSpPr>
        <p:spPr>
          <a:xfrm>
            <a:off x="0" y="6066503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F74701E8-06AE-E996-87FC-8987B991A2F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  <p:pic>
        <p:nvPicPr>
          <p:cNvPr id="7" name="image79.png">
            <a:extLst>
              <a:ext uri="{FF2B5EF4-FFF2-40B4-BE49-F238E27FC236}">
                <a16:creationId xmlns:a16="http://schemas.microsoft.com/office/drawing/2014/main" id="{511F77BB-3984-9E26-BA41-0D472CAC289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64458" y="2504154"/>
            <a:ext cx="5943600" cy="3009900"/>
          </a:xfrm>
          <a:prstGeom prst="rect">
            <a:avLst/>
          </a:prstGeom>
          <a:ln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86F554-E0BD-02AA-6E69-26203342C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441" y="-80017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778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Database Schema Extraction –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77" y="1253331"/>
            <a:ext cx="7886700" cy="4351338"/>
          </a:xfrm>
        </p:spPr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Step 3: Used `UNION SELECT` to match number of columns (1 to 9).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43489E-63DE-7580-C752-840A8F9F60D0}"/>
              </a:ext>
            </a:extLst>
          </p:cNvPr>
          <p:cNvSpPr/>
          <p:nvPr/>
        </p:nvSpPr>
        <p:spPr>
          <a:xfrm>
            <a:off x="0" y="0"/>
            <a:ext cx="511277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45D39067-041D-834D-A026-2C1BCBFA0C1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  <p:pic>
        <p:nvPicPr>
          <p:cNvPr id="6" name="image76.png">
            <a:extLst>
              <a:ext uri="{FF2B5EF4-FFF2-40B4-BE49-F238E27FC236}">
                <a16:creationId xmlns:a16="http://schemas.microsoft.com/office/drawing/2014/main" id="{84875695-AA06-ABD9-530B-1E014F42F24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28650" y="2758679"/>
            <a:ext cx="5943600" cy="1778000"/>
          </a:xfrm>
          <a:prstGeom prst="rect">
            <a:avLst/>
          </a:prstGeom>
          <a:ln/>
        </p:spPr>
      </p:pic>
      <p:pic>
        <p:nvPicPr>
          <p:cNvPr id="7" name="image88.png">
            <a:extLst>
              <a:ext uri="{FF2B5EF4-FFF2-40B4-BE49-F238E27FC236}">
                <a16:creationId xmlns:a16="http://schemas.microsoft.com/office/drawing/2014/main" id="{C3E72E03-4A4C-2345-ACA0-7226584BE17A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28650" y="4615259"/>
            <a:ext cx="5943600" cy="2057400"/>
          </a:xfrm>
          <a:prstGeom prst="rect">
            <a:avLst/>
          </a:prstGeom>
          <a:ln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AFB4D7-97C3-0545-B314-46E8CB8ED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580" y="5786191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678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E4718-955D-7072-64C5-647E9865B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C023-3D32-DEE2-EE14-22DAC39F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Database Schema Extraction – 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C5CEA-400E-638C-92B2-A6F58EA47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77" y="1440143"/>
            <a:ext cx="7886700" cy="4351338"/>
          </a:xfrm>
        </p:spPr>
        <p:txBody>
          <a:bodyPr/>
          <a:lstStyle/>
          <a:p>
            <a:pPr>
              <a:defRPr sz="1800"/>
            </a:pPr>
            <a:r>
              <a:rPr lang="en-US" dirty="0"/>
              <a:t>Step 4: Targeted `</a:t>
            </a:r>
            <a:r>
              <a:rPr lang="en-US" dirty="0" err="1"/>
              <a:t>sqlite_master</a:t>
            </a:r>
            <a:r>
              <a:rPr lang="en-US" dirty="0"/>
              <a:t>` table to extract schema info.</a:t>
            </a:r>
          </a:p>
          <a:p>
            <a:pPr>
              <a:defRPr sz="1800"/>
            </a:pPr>
            <a:r>
              <a:rPr lang="en-US" dirty="0"/>
              <a:t>Step 5: Retrieved table structure including 9 product columns.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C37BF-45B2-62FD-A6EE-D2A39FC2872F}"/>
              </a:ext>
            </a:extLst>
          </p:cNvPr>
          <p:cNvSpPr/>
          <p:nvPr/>
        </p:nvSpPr>
        <p:spPr>
          <a:xfrm>
            <a:off x="0" y="0"/>
            <a:ext cx="511277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8637B326-67E8-D3E5-1905-68B70D5FED4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  <p:pic>
        <p:nvPicPr>
          <p:cNvPr id="8" name="image11.png">
            <a:extLst>
              <a:ext uri="{FF2B5EF4-FFF2-40B4-BE49-F238E27FC236}">
                <a16:creationId xmlns:a16="http://schemas.microsoft.com/office/drawing/2014/main" id="{9F1FA093-7170-E7B4-47AE-75B99A5DBDC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28650" y="2130181"/>
            <a:ext cx="5349363" cy="2038696"/>
          </a:xfrm>
          <a:prstGeom prst="rect">
            <a:avLst/>
          </a:prstGeom>
          <a:ln/>
        </p:spPr>
      </p:pic>
      <p:pic>
        <p:nvPicPr>
          <p:cNvPr id="9" name="image98.png">
            <a:extLst>
              <a:ext uri="{FF2B5EF4-FFF2-40B4-BE49-F238E27FC236}">
                <a16:creationId xmlns:a16="http://schemas.microsoft.com/office/drawing/2014/main" id="{C0DB8E54-D2FC-F9AE-E159-AE960C881F62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28650" y="4277789"/>
            <a:ext cx="5702710" cy="2280136"/>
          </a:xfrm>
          <a:prstGeom prst="rect">
            <a:avLst/>
          </a:prstGeom>
          <a:ln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69D7B7-97A6-A205-0B3F-098C6057D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714" y="5791481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7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066BD-E552-2278-C75B-9A4C5A054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1F545-133C-0D5D-7487-5392FE389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73" y="231954"/>
            <a:ext cx="7886700" cy="1325563"/>
          </a:xfrm>
        </p:spPr>
        <p:txBody>
          <a:bodyPr/>
          <a:lstStyle/>
          <a:p>
            <a:r>
              <a:rPr lang="en-US" b="1" dirty="0"/>
              <a:t>Injection Attacks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4DFB1-AA15-EB5E-D339-78E7A01E4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080" y="1304950"/>
            <a:ext cx="7886700" cy="2205166"/>
          </a:xfrm>
        </p:spPr>
        <p:txBody>
          <a:bodyPr>
            <a:normAutofit lnSpcReduction="10000"/>
          </a:bodyPr>
          <a:lstStyle/>
          <a:p>
            <a:r>
              <a:rPr lang="en-US" sz="1600" b="1" dirty="0">
                <a:latin typeface="Abadi Extra Light" panose="020B0204020104020204" pitchFamily="34" charset="0"/>
              </a:rPr>
              <a:t>SQL Injection </a:t>
            </a:r>
            <a:r>
              <a:rPr lang="en-US" sz="1600" dirty="0">
                <a:latin typeface="Abadi Extra Light" panose="020B0204020104020204" pitchFamily="34" charset="0"/>
              </a:rPr>
              <a:t>– Various (used in authentication bypass, schema extraction, etc.)</a:t>
            </a:r>
          </a:p>
          <a:p>
            <a:endParaRPr lang="en-US" sz="1600" dirty="0">
              <a:latin typeface="Abadi Extra Light" panose="020B0204020104020204" pitchFamily="34" charset="0"/>
            </a:endParaRPr>
          </a:p>
          <a:p>
            <a:r>
              <a:rPr lang="en-US" sz="1600" b="1" dirty="0">
                <a:latin typeface="Abadi Extra Light" panose="020B0204020104020204" pitchFamily="34" charset="0"/>
              </a:rPr>
              <a:t>NoSQL Injection (DoS) </a:t>
            </a:r>
            <a:r>
              <a:rPr lang="en-US" sz="1600" dirty="0">
                <a:latin typeface="Abadi Extra Light" panose="020B0204020104020204" pitchFamily="34" charset="0"/>
              </a:rPr>
              <a:t>– sleep(20000) payload</a:t>
            </a:r>
          </a:p>
          <a:p>
            <a:endParaRPr lang="en-US" sz="1600" dirty="0">
              <a:latin typeface="Abadi Extra Light" panose="020B0204020104020204" pitchFamily="34" charset="0"/>
            </a:endParaRPr>
          </a:p>
          <a:p>
            <a:r>
              <a:rPr lang="en-US" sz="1600" b="1" dirty="0">
                <a:latin typeface="Abadi Extra Light" panose="020B0204020104020204" pitchFamily="34" charset="0"/>
              </a:rPr>
              <a:t>NoSQL Infiltration </a:t>
            </a:r>
            <a:r>
              <a:rPr lang="en-US" sz="1600" dirty="0">
                <a:latin typeface="Abadi Extra Light" panose="020B0204020104020204" pitchFamily="34" charset="0"/>
              </a:rPr>
              <a:t>– Triggering errors via malformed IDs</a:t>
            </a:r>
          </a:p>
          <a:p>
            <a:endParaRPr lang="en-US" sz="1600" dirty="0">
              <a:latin typeface="Abadi Extra Light" panose="020B0204020104020204" pitchFamily="34" charset="0"/>
            </a:endParaRPr>
          </a:p>
          <a:p>
            <a:r>
              <a:rPr lang="en-US" sz="1600" b="1" dirty="0">
                <a:latin typeface="Abadi Extra Light" panose="020B0204020104020204" pitchFamily="34" charset="0"/>
              </a:rPr>
              <a:t>Database Schema Extraction </a:t>
            </a:r>
            <a:r>
              <a:rPr lang="en-US" sz="1600" dirty="0">
                <a:latin typeface="Abadi Extra Light" panose="020B0204020104020204" pitchFamily="34" charset="0"/>
              </a:rPr>
              <a:t>– UNION SELECT with SQLite master 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ED2C48-A03E-F54E-06F2-7B85334173C3}"/>
              </a:ext>
            </a:extLst>
          </p:cNvPr>
          <p:cNvSpPr/>
          <p:nvPr/>
        </p:nvSpPr>
        <p:spPr>
          <a:xfrm>
            <a:off x="0" y="6066503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35142569-3CF7-D9CB-20F1-09286015462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2AE143C-3542-B8E9-7D34-8F9A2CBFBAF1}"/>
              </a:ext>
            </a:extLst>
          </p:cNvPr>
          <p:cNvSpPr txBox="1">
            <a:spLocks/>
          </p:cNvSpPr>
          <p:nvPr/>
        </p:nvSpPr>
        <p:spPr>
          <a:xfrm>
            <a:off x="117373" y="325754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Cross-Site Scripting (XSS)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4522F12-06F5-12DC-4E3E-5FE478D687E2}"/>
              </a:ext>
            </a:extLst>
          </p:cNvPr>
          <p:cNvSpPr txBox="1">
            <a:spLocks/>
          </p:cNvSpPr>
          <p:nvPr/>
        </p:nvSpPr>
        <p:spPr>
          <a:xfrm>
            <a:off x="977080" y="4330544"/>
            <a:ext cx="7886700" cy="2205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Abadi Extra Light" panose="020B0204020104020204" pitchFamily="34" charset="0"/>
              </a:rPr>
              <a:t>DOM XSS </a:t>
            </a:r>
            <a:r>
              <a:rPr lang="en-US" sz="1600" dirty="0">
                <a:latin typeface="Abadi Extra Light" panose="020B0204020104020204" pitchFamily="34" charset="0"/>
              </a:rPr>
              <a:t>– Injection in search bar (&lt;</a:t>
            </a:r>
            <a:r>
              <a:rPr lang="en-US" sz="1600" dirty="0" err="1">
                <a:latin typeface="Abadi Extra Light" panose="020B0204020104020204" pitchFamily="34" charset="0"/>
              </a:rPr>
              <a:t>iframe</a:t>
            </a:r>
            <a:r>
              <a:rPr lang="en-US" sz="1600" dirty="0">
                <a:latin typeface="Abadi Extra Light" panose="020B0204020104020204" pitchFamily="34" charset="0"/>
              </a:rPr>
              <a:t> </a:t>
            </a:r>
            <a:r>
              <a:rPr lang="en-US" sz="1600" dirty="0" err="1">
                <a:latin typeface="Abadi Extra Light" panose="020B0204020104020204" pitchFamily="34" charset="0"/>
              </a:rPr>
              <a:t>src</a:t>
            </a:r>
            <a:r>
              <a:rPr lang="en-US" sz="1600" dirty="0">
                <a:latin typeface="Abadi Extra Light" panose="020B0204020104020204" pitchFamily="34" charset="0"/>
              </a:rPr>
              <a:t>="</a:t>
            </a:r>
            <a:r>
              <a:rPr lang="en-US" sz="1600" dirty="0" err="1">
                <a:latin typeface="Abadi Extra Light" panose="020B0204020104020204" pitchFamily="34" charset="0"/>
              </a:rPr>
              <a:t>javascript:alert</a:t>
            </a:r>
            <a:r>
              <a:rPr lang="en-US" sz="1600" dirty="0">
                <a:latin typeface="Abadi Extra Light" panose="020B0204020104020204" pitchFamily="34" charset="0"/>
              </a:rPr>
              <a:t>()"&gt;)</a:t>
            </a:r>
          </a:p>
          <a:p>
            <a:endParaRPr lang="en-US" sz="1600" dirty="0">
              <a:latin typeface="Abadi Extra Light" panose="020B0204020104020204" pitchFamily="34" charset="0"/>
            </a:endParaRPr>
          </a:p>
          <a:p>
            <a:r>
              <a:rPr lang="en-US" sz="1600" b="1" dirty="0">
                <a:latin typeface="Abadi Extra Light" panose="020B0204020104020204" pitchFamily="34" charset="0"/>
              </a:rPr>
              <a:t>HTTP Header XSS </a:t>
            </a:r>
            <a:r>
              <a:rPr lang="en-US" sz="1600" dirty="0">
                <a:latin typeface="Abadi Extra Light" panose="020B0204020104020204" pitchFamily="34" charset="0"/>
              </a:rPr>
              <a:t>– Injecting script via True-Client-IP header</a:t>
            </a:r>
          </a:p>
        </p:txBody>
      </p:sp>
    </p:spTree>
    <p:extLst>
      <p:ext uri="{BB962C8B-B14F-4D97-AF65-F5344CB8AC3E}">
        <p14:creationId xmlns:p14="http://schemas.microsoft.com/office/powerpoint/2010/main" val="38772771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E42A-6BCE-48AB-B619-FF2AA3A63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421F2-CCC4-8678-86C3-FF3F73CDD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31" y="264621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Cross-Site Scripting</a:t>
            </a:r>
            <a:endParaRPr lang="en-US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CF9A15-9E7D-9B83-5A99-5D2B6B81AC2D}"/>
              </a:ext>
            </a:extLst>
          </p:cNvPr>
          <p:cNvSpPr/>
          <p:nvPr/>
        </p:nvSpPr>
        <p:spPr>
          <a:xfrm>
            <a:off x="0" y="6066503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643C17-EB7B-9D27-465F-EB8626FD904D}"/>
              </a:ext>
            </a:extLst>
          </p:cNvPr>
          <p:cNvSpPr/>
          <p:nvPr/>
        </p:nvSpPr>
        <p:spPr>
          <a:xfrm>
            <a:off x="0" y="0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3A538B-F645-1AAD-C45F-B55EB9E99ED4}"/>
              </a:ext>
            </a:extLst>
          </p:cNvPr>
          <p:cNvSpPr/>
          <p:nvPr/>
        </p:nvSpPr>
        <p:spPr>
          <a:xfrm>
            <a:off x="1428135" y="3708990"/>
            <a:ext cx="6641691" cy="1398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793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DOM XSS –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3258"/>
            <a:ext cx="7886700" cy="4351338"/>
          </a:xfrm>
        </p:spPr>
        <p:txBody>
          <a:bodyPr>
            <a:normAutofit/>
          </a:bodyPr>
          <a:lstStyle/>
          <a:p>
            <a:endParaRPr dirty="0"/>
          </a:p>
          <a:p>
            <a:pPr>
              <a:defRPr sz="1800"/>
            </a:pPr>
            <a:r>
              <a:rPr dirty="0"/>
              <a:t>Step 1: Inject script into search bar on top right of the page.</a:t>
            </a: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 marL="0" indent="0">
              <a:buNone/>
              <a:defRPr sz="1800"/>
            </a:pPr>
            <a:endParaRPr dirty="0"/>
          </a:p>
          <a:p>
            <a:pPr>
              <a:defRPr sz="1800"/>
            </a:pPr>
            <a:r>
              <a:rPr dirty="0"/>
              <a:t>Step 2: Press Enter – script is reflected in browser DOM.</a:t>
            </a:r>
          </a:p>
          <a:p>
            <a:pPr>
              <a:defRPr sz="1800"/>
            </a:pPr>
            <a:r>
              <a:rPr dirty="0"/>
              <a:t>Step 3: Verified execution via </a:t>
            </a:r>
            <a:r>
              <a:rPr dirty="0" err="1"/>
              <a:t>DevTools</a:t>
            </a:r>
            <a:r>
              <a:rPr dirty="0"/>
              <a:t> (alert triggered).</a:t>
            </a:r>
          </a:p>
          <a:p>
            <a:pPr>
              <a:defRPr sz="1800"/>
            </a:pPr>
            <a:r>
              <a:rPr dirty="0"/>
              <a:t>Exploit succeeded without server interaction.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DBEB5D-326A-F6C4-F5FF-F4DA55FC65E6}"/>
              </a:ext>
            </a:extLst>
          </p:cNvPr>
          <p:cNvSpPr/>
          <p:nvPr/>
        </p:nvSpPr>
        <p:spPr>
          <a:xfrm>
            <a:off x="8308258" y="1"/>
            <a:ext cx="83574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23211AAA-E907-4832-9A15-1B492D8254E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110863"/>
            <a:ext cx="1877961" cy="951978"/>
          </a:xfrm>
          <a:prstGeom prst="rect">
            <a:avLst/>
          </a:prstGeom>
          <a:ln/>
        </p:spPr>
      </p:pic>
      <p:pic>
        <p:nvPicPr>
          <p:cNvPr id="6" name="image113.png">
            <a:extLst>
              <a:ext uri="{FF2B5EF4-FFF2-40B4-BE49-F238E27FC236}">
                <a16:creationId xmlns:a16="http://schemas.microsoft.com/office/drawing/2014/main" id="{1666A462-CB33-DF6F-BCBA-CB2C90923F8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28650" y="2166678"/>
            <a:ext cx="7432040" cy="1795145"/>
          </a:xfrm>
          <a:prstGeom prst="rect">
            <a:avLst/>
          </a:prstGeom>
          <a:ln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5740C1-1C7C-B138-4406-72D11AB70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520" y="88209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773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C2EAB-0443-9D66-8EFE-033ABE4CC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1340A-6604-7E7A-D035-DCE9F329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HTTP Header XSS – Exploitation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1D4CB6-E4A9-7346-07E7-A296AA98AD18}"/>
              </a:ext>
            </a:extLst>
          </p:cNvPr>
          <p:cNvSpPr/>
          <p:nvPr/>
        </p:nvSpPr>
        <p:spPr>
          <a:xfrm>
            <a:off x="0" y="0"/>
            <a:ext cx="511277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DC47AB48-2556-34A0-BC26-C724AFED195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  <p:pic>
        <p:nvPicPr>
          <p:cNvPr id="6" name="image44.png">
            <a:extLst>
              <a:ext uri="{FF2B5EF4-FFF2-40B4-BE49-F238E27FC236}">
                <a16:creationId xmlns:a16="http://schemas.microsoft.com/office/drawing/2014/main" id="{E4FBA8F2-681E-249D-9BA6-4BEB4396AA9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11277" y="2190750"/>
            <a:ext cx="5943600" cy="2476500"/>
          </a:xfrm>
          <a:prstGeom prst="rect">
            <a:avLst/>
          </a:prstGeom>
          <a:ln/>
        </p:spPr>
      </p:pic>
      <p:pic>
        <p:nvPicPr>
          <p:cNvPr id="7" name="image40.png">
            <a:extLst>
              <a:ext uri="{FF2B5EF4-FFF2-40B4-BE49-F238E27FC236}">
                <a16:creationId xmlns:a16="http://schemas.microsoft.com/office/drawing/2014/main" id="{915C521D-C1B9-D14E-DAC1-294FC4304FED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11277" y="4778656"/>
            <a:ext cx="5943600" cy="1917700"/>
          </a:xfrm>
          <a:prstGeom prst="rect">
            <a:avLst/>
          </a:prstGeom>
          <a:ln/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C0AE9A-C1AF-9272-1669-533561D40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253331"/>
            <a:ext cx="7886700" cy="4351338"/>
          </a:xfrm>
        </p:spPr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Step 1: Intercept logout request using Burp Suite.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AF34BF-A232-95A1-8658-B293ED707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360" y="-81057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628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HTTP Header XSS –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04364"/>
            <a:ext cx="7886700" cy="2055401"/>
          </a:xfrm>
        </p:spPr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Step 2: Modify True-Client-IP header to:</a:t>
            </a:r>
          </a:p>
          <a:p>
            <a:pPr>
              <a:defRPr sz="1800"/>
            </a:pPr>
            <a:r>
              <a:rPr dirty="0"/>
              <a:t>&lt;</a:t>
            </a:r>
            <a:r>
              <a:rPr dirty="0" err="1"/>
              <a:t>iframe</a:t>
            </a:r>
            <a:r>
              <a:rPr dirty="0"/>
              <a:t> </a:t>
            </a:r>
            <a:r>
              <a:rPr dirty="0" err="1"/>
              <a:t>src</a:t>
            </a:r>
            <a:r>
              <a:rPr dirty="0"/>
              <a:t>="</a:t>
            </a:r>
            <a:r>
              <a:rPr dirty="0" err="1"/>
              <a:t>javascript:alert</a:t>
            </a:r>
            <a:r>
              <a:rPr dirty="0"/>
              <a:t>('</a:t>
            </a:r>
            <a:r>
              <a:rPr dirty="0" err="1"/>
              <a:t>xss</a:t>
            </a:r>
            <a:r>
              <a:rPr dirty="0"/>
              <a:t>')"&gt;</a:t>
            </a:r>
          </a:p>
          <a:p>
            <a:pPr>
              <a:defRPr sz="1800"/>
            </a:pPr>
            <a:r>
              <a:rPr dirty="0"/>
              <a:t>Step 3: Log back in as admin and check IP log.</a:t>
            </a:r>
          </a:p>
          <a:p>
            <a:pPr>
              <a:defRPr sz="1800"/>
            </a:pPr>
            <a:r>
              <a:rPr dirty="0"/>
              <a:t>Step 4: Alert box appears – XSS confirmed.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6962AD-564D-FCCC-791B-A65297DB165E}"/>
              </a:ext>
            </a:extLst>
          </p:cNvPr>
          <p:cNvSpPr/>
          <p:nvPr/>
        </p:nvSpPr>
        <p:spPr>
          <a:xfrm>
            <a:off x="0" y="0"/>
            <a:ext cx="511277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D43A23D8-9DCB-EA14-4977-1954EE2F671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  <p:pic>
        <p:nvPicPr>
          <p:cNvPr id="8" name="image4.png">
            <a:extLst>
              <a:ext uri="{FF2B5EF4-FFF2-40B4-BE49-F238E27FC236}">
                <a16:creationId xmlns:a16="http://schemas.microsoft.com/office/drawing/2014/main" id="{1C07790B-0F72-B975-39AB-63CEB721B9C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28649" y="3123611"/>
            <a:ext cx="4956073" cy="749250"/>
          </a:xfrm>
          <a:prstGeom prst="rect">
            <a:avLst/>
          </a:prstGeom>
          <a:ln/>
        </p:spPr>
      </p:pic>
      <p:pic>
        <p:nvPicPr>
          <p:cNvPr id="9" name="image17.png">
            <a:extLst>
              <a:ext uri="{FF2B5EF4-FFF2-40B4-BE49-F238E27FC236}">
                <a16:creationId xmlns:a16="http://schemas.microsoft.com/office/drawing/2014/main" id="{64D44CB5-BFA3-B30B-F3A0-76EB03B0B54F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28650" y="3872861"/>
            <a:ext cx="4956073" cy="1170498"/>
          </a:xfrm>
          <a:prstGeom prst="rect">
            <a:avLst/>
          </a:prstGeom>
          <a:ln/>
        </p:spPr>
      </p:pic>
      <p:pic>
        <p:nvPicPr>
          <p:cNvPr id="10" name="image2.png">
            <a:extLst>
              <a:ext uri="{FF2B5EF4-FFF2-40B4-BE49-F238E27FC236}">
                <a16:creationId xmlns:a16="http://schemas.microsoft.com/office/drawing/2014/main" id="{1643703B-9BB3-E61F-3C3F-A35B2660388C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28650" y="4971795"/>
            <a:ext cx="4719791" cy="1807547"/>
          </a:xfrm>
          <a:prstGeom prst="rect">
            <a:avLst/>
          </a:prstGeom>
          <a:ln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50A4F-9738-1188-CF68-730DCBB06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234" y="-26396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290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4FC22-1197-F3B1-1781-C74242382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668FF-3F00-9D8B-C524-4F1725D66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31" y="2383427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Broken Anti-Automation / Rate Limiting</a:t>
            </a:r>
            <a:endParaRPr lang="en-US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23E990-2694-2668-EA3C-96CA42493F6E}"/>
              </a:ext>
            </a:extLst>
          </p:cNvPr>
          <p:cNvSpPr/>
          <p:nvPr/>
        </p:nvSpPr>
        <p:spPr>
          <a:xfrm>
            <a:off x="0" y="6066503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C68174-4190-66BC-4E90-A17809903EE5}"/>
              </a:ext>
            </a:extLst>
          </p:cNvPr>
          <p:cNvSpPr/>
          <p:nvPr/>
        </p:nvSpPr>
        <p:spPr>
          <a:xfrm>
            <a:off x="0" y="0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033A41-7AD1-7698-5A20-7668F41F869F}"/>
              </a:ext>
            </a:extLst>
          </p:cNvPr>
          <p:cNvSpPr/>
          <p:nvPr/>
        </p:nvSpPr>
        <p:spPr>
          <a:xfrm>
            <a:off x="1428135" y="3708990"/>
            <a:ext cx="6641691" cy="1398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87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Broken Anti-Automation –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940" y="1317104"/>
            <a:ext cx="7886700" cy="4351338"/>
          </a:xfrm>
        </p:spPr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Step 3: Confirmed CAPTCHA ID can be reused.</a:t>
            </a: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263B33-9539-2A34-C067-4BB4629A1F23}"/>
              </a:ext>
            </a:extLst>
          </p:cNvPr>
          <p:cNvSpPr/>
          <p:nvPr/>
        </p:nvSpPr>
        <p:spPr>
          <a:xfrm>
            <a:off x="8308258" y="1"/>
            <a:ext cx="83574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ED3482AC-0B9E-87C7-881F-B71BF75188D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57242"/>
            <a:ext cx="1877961" cy="951978"/>
          </a:xfrm>
          <a:prstGeom prst="rect">
            <a:avLst/>
          </a:prstGeom>
          <a:ln/>
        </p:spPr>
      </p:pic>
      <p:pic>
        <p:nvPicPr>
          <p:cNvPr id="6" name="image56.png">
            <a:extLst>
              <a:ext uri="{FF2B5EF4-FFF2-40B4-BE49-F238E27FC236}">
                <a16:creationId xmlns:a16="http://schemas.microsoft.com/office/drawing/2014/main" id="{0DC0AC48-FFBF-ECE8-F5DB-5D688B2869E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256071" y="2113057"/>
            <a:ext cx="4908755" cy="4194175"/>
          </a:xfrm>
          <a:prstGeom prst="rect">
            <a:avLst/>
          </a:prstGeom>
          <a:ln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BB3053-6E96-FDEF-A873-217555EF1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566" y="0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09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EED09-72DE-D351-7A69-E98918FD6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220FC-C5EA-B114-661E-A402CD7FA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Broken Anti-Automation – 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986F0-B42D-3EFD-B81C-0BF3A0B7C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/>
            </a:pPr>
            <a:r>
              <a:rPr lang="en-US" dirty="0"/>
              <a:t>Step 4: Used Intruder with Null Payload to send 18 identical requests.</a:t>
            </a:r>
          </a:p>
          <a:p>
            <a:pPr>
              <a:defRPr sz="1800"/>
            </a:pPr>
            <a:r>
              <a:rPr lang="en-US" dirty="0"/>
              <a:t>Step 5: All 18 feedbacks were successfully submitted.</a:t>
            </a:r>
          </a:p>
          <a:p>
            <a:pPr>
              <a:defRPr sz="1800"/>
            </a:pPr>
            <a:r>
              <a:rPr lang="en-US" dirty="0"/>
              <a:t>No CAPTCHA verification after first request.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16595B-4CD8-2FF3-A2A6-8E477584EB8D}"/>
              </a:ext>
            </a:extLst>
          </p:cNvPr>
          <p:cNvSpPr/>
          <p:nvPr/>
        </p:nvSpPr>
        <p:spPr>
          <a:xfrm>
            <a:off x="8308258" y="1"/>
            <a:ext cx="83574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4812E707-F77B-07E2-1D4C-C3A030ACA34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57242"/>
            <a:ext cx="1877961" cy="951978"/>
          </a:xfrm>
          <a:prstGeom prst="rect">
            <a:avLst/>
          </a:prstGeom>
          <a:ln/>
        </p:spPr>
      </p:pic>
      <p:pic>
        <p:nvPicPr>
          <p:cNvPr id="6" name="image56.png">
            <a:extLst>
              <a:ext uri="{FF2B5EF4-FFF2-40B4-BE49-F238E27FC236}">
                <a16:creationId xmlns:a16="http://schemas.microsoft.com/office/drawing/2014/main" id="{0FA28861-BA82-EE6A-9FBB-4564C6BFC24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0" y="2910347"/>
            <a:ext cx="4102510" cy="3846871"/>
          </a:xfrm>
          <a:prstGeom prst="rect">
            <a:avLst/>
          </a:prstGeom>
          <a:ln/>
        </p:spPr>
      </p:pic>
      <p:pic>
        <p:nvPicPr>
          <p:cNvPr id="7" name="image45.png">
            <a:extLst>
              <a:ext uri="{FF2B5EF4-FFF2-40B4-BE49-F238E27FC236}">
                <a16:creationId xmlns:a16="http://schemas.microsoft.com/office/drawing/2014/main" id="{2CC46D77-F320-F298-94E3-E66749AD1BE8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114368" y="2761482"/>
            <a:ext cx="5193890" cy="3995736"/>
          </a:xfrm>
          <a:prstGeom prst="rect">
            <a:avLst/>
          </a:prstGeom>
          <a:ln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DC4DEB-C882-631F-06A8-2EC533B50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520" y="88209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58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7640-F79F-1DE9-F0F9-34DE6B056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5482-DE9F-CBB9-FB8E-75CD978D0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Broken Anti-Automation – 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AC3B1-AF2D-907C-8187-35CD244E1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/>
            </a:pPr>
            <a:r>
              <a:rPr lang="en-US" dirty="0"/>
              <a:t>Step 4: Used Intruder with Null Payload to send 18 identical requests.</a:t>
            </a:r>
          </a:p>
          <a:p>
            <a:pPr>
              <a:defRPr sz="1800"/>
            </a:pPr>
            <a:r>
              <a:rPr lang="en-US" dirty="0"/>
              <a:t>Step 5: All 18 feedbacks were successfully submitted.</a:t>
            </a:r>
          </a:p>
          <a:p>
            <a:pPr>
              <a:defRPr sz="1800"/>
            </a:pPr>
            <a:r>
              <a:rPr lang="en-US" dirty="0"/>
              <a:t>No CAPTCHA verification after first request.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4A6790-CC8F-032E-44A2-DC4A7E5308F1}"/>
              </a:ext>
            </a:extLst>
          </p:cNvPr>
          <p:cNvSpPr/>
          <p:nvPr/>
        </p:nvSpPr>
        <p:spPr>
          <a:xfrm>
            <a:off x="8308258" y="1"/>
            <a:ext cx="83574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856689AE-7F88-3C27-D207-1BF076D0E92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57242"/>
            <a:ext cx="1877961" cy="951978"/>
          </a:xfrm>
          <a:prstGeom prst="rect">
            <a:avLst/>
          </a:prstGeom>
          <a:ln/>
        </p:spPr>
      </p:pic>
      <p:pic>
        <p:nvPicPr>
          <p:cNvPr id="8" name="image71.png">
            <a:extLst>
              <a:ext uri="{FF2B5EF4-FFF2-40B4-BE49-F238E27FC236}">
                <a16:creationId xmlns:a16="http://schemas.microsoft.com/office/drawing/2014/main" id="{3E409702-AF21-B9F2-936A-9CD0572FF4B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93955" y="2946399"/>
            <a:ext cx="5943600" cy="3365500"/>
          </a:xfrm>
          <a:prstGeom prst="rect">
            <a:avLst/>
          </a:prstGeom>
          <a:ln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8727E8-4B88-31DC-0764-BD8F509F4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520" y="88209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832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Login Amy – Brute Force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71363"/>
            <a:ext cx="3816028" cy="5024769"/>
          </a:xfrm>
        </p:spPr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Pattern: A1a........ (common format assumption).</a:t>
            </a:r>
            <a:endParaRPr lang="en-US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Used Burp Suite initially – too slow.</a:t>
            </a:r>
            <a:endParaRPr lang="en-US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Wrote custom Python script with async HTTP requests.</a:t>
            </a:r>
            <a:endParaRPr lang="en-US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Triggered login and solved challenge.</a:t>
            </a:r>
            <a:endParaRPr lang="en-US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Lesson: Implement rate-limiting and lockouts.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482CED-10ED-2AD7-9640-EFB4184F8FE5}"/>
              </a:ext>
            </a:extLst>
          </p:cNvPr>
          <p:cNvSpPr/>
          <p:nvPr/>
        </p:nvSpPr>
        <p:spPr>
          <a:xfrm>
            <a:off x="0" y="0"/>
            <a:ext cx="511277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CA852611-AA68-2A98-46BF-43E7A7DFD12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  <p:pic>
        <p:nvPicPr>
          <p:cNvPr id="6" name="image46.png">
            <a:extLst>
              <a:ext uri="{FF2B5EF4-FFF2-40B4-BE49-F238E27FC236}">
                <a16:creationId xmlns:a16="http://schemas.microsoft.com/office/drawing/2014/main" id="{2689267A-853C-7D85-1DF2-FB772B1A30E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444678" y="1317104"/>
            <a:ext cx="4699322" cy="553328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97381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7B818-3D44-FC64-3F35-DFF770910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EC456-897A-9C50-0AE7-A8542EBA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31" y="2383427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Security Misconfiguration / Input Validation</a:t>
            </a:r>
            <a:endParaRPr lang="en-US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EF9271-AED5-DCBE-D173-FDFCB5FCE63C}"/>
              </a:ext>
            </a:extLst>
          </p:cNvPr>
          <p:cNvSpPr/>
          <p:nvPr/>
        </p:nvSpPr>
        <p:spPr>
          <a:xfrm>
            <a:off x="0" y="6066503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0226A0-7781-F59E-D9CD-3C0C5465C07E}"/>
              </a:ext>
            </a:extLst>
          </p:cNvPr>
          <p:cNvSpPr/>
          <p:nvPr/>
        </p:nvSpPr>
        <p:spPr>
          <a:xfrm>
            <a:off x="0" y="0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33E6A9-FCA1-4CA2-05C7-BEA9851A3B85}"/>
              </a:ext>
            </a:extLst>
          </p:cNvPr>
          <p:cNvSpPr/>
          <p:nvPr/>
        </p:nvSpPr>
        <p:spPr>
          <a:xfrm>
            <a:off x="1428135" y="3708990"/>
            <a:ext cx="6641691" cy="1398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07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44A78-3F2E-33C9-CD18-C136ED49D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412B-DF8F-87B8-07D2-999C8399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73" y="231954"/>
            <a:ext cx="7886700" cy="1325563"/>
          </a:xfrm>
        </p:spPr>
        <p:txBody>
          <a:bodyPr/>
          <a:lstStyle/>
          <a:p>
            <a:r>
              <a:rPr lang="en-US" b="1" dirty="0"/>
              <a:t>Broken Anti-Automation / Rate Limiting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693CA-0497-FD92-9553-DD81EF0B9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080" y="1304950"/>
            <a:ext cx="7886700" cy="1289817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Abadi Extra Light" panose="020B0204020104020204" pitchFamily="34" charset="0"/>
              </a:rPr>
              <a:t>CAPTCHA Reuse </a:t>
            </a:r>
            <a:r>
              <a:rPr lang="en-US" sz="1600" dirty="0">
                <a:latin typeface="Abadi Extra Light" panose="020B0204020104020204" pitchFamily="34" charset="0"/>
              </a:rPr>
              <a:t>– Feedback form accepts reused CAPTCHA</a:t>
            </a:r>
          </a:p>
          <a:p>
            <a:endParaRPr lang="en-US" sz="1600" dirty="0">
              <a:latin typeface="Abadi Extra Light" panose="020B0204020104020204" pitchFamily="34" charset="0"/>
            </a:endParaRPr>
          </a:p>
          <a:p>
            <a:r>
              <a:rPr lang="en-US" sz="1600" b="1" dirty="0">
                <a:latin typeface="Abadi Extra Light" panose="020B0204020104020204" pitchFamily="34" charset="0"/>
              </a:rPr>
              <a:t>Login Amy </a:t>
            </a:r>
            <a:r>
              <a:rPr lang="en-US" sz="1600" dirty="0">
                <a:latin typeface="Abadi Extra Light" panose="020B0204020104020204" pitchFamily="34" charset="0"/>
              </a:rPr>
              <a:t>– Brute Force Attack – No rate limiting or lockout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6E0C43-9FAE-7AE7-AE0E-D0D5AFB40049}"/>
              </a:ext>
            </a:extLst>
          </p:cNvPr>
          <p:cNvSpPr/>
          <p:nvPr/>
        </p:nvSpPr>
        <p:spPr>
          <a:xfrm>
            <a:off x="0" y="6066503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FDB98902-B473-1953-59DA-FD8C4D36BAA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D0BBD6A-BA28-BFC1-7760-30D679919EAC}"/>
              </a:ext>
            </a:extLst>
          </p:cNvPr>
          <p:cNvSpPr txBox="1">
            <a:spLocks/>
          </p:cNvSpPr>
          <p:nvPr/>
        </p:nvSpPr>
        <p:spPr>
          <a:xfrm>
            <a:off x="0" y="2524827"/>
            <a:ext cx="90266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Security Misconfiguration / Input Validation Flaws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D0B20E-75F0-2A0D-58DE-A7992E665153}"/>
              </a:ext>
            </a:extLst>
          </p:cNvPr>
          <p:cNvSpPr txBox="1">
            <a:spLocks/>
          </p:cNvSpPr>
          <p:nvPr/>
        </p:nvSpPr>
        <p:spPr>
          <a:xfrm>
            <a:off x="898422" y="3861337"/>
            <a:ext cx="7886700" cy="87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Abadi Extra Light" panose="020B0204020104020204" pitchFamily="34" charset="0"/>
              </a:rPr>
              <a:t>Expired Coupon Exploit </a:t>
            </a:r>
            <a:r>
              <a:rPr lang="en-US" sz="1600" dirty="0">
                <a:latin typeface="Abadi Extra Light" panose="020B0204020104020204" pitchFamily="34" charset="0"/>
              </a:rPr>
              <a:t>– Relying on client-side date validation</a:t>
            </a:r>
          </a:p>
        </p:txBody>
      </p:sp>
    </p:spTree>
    <p:extLst>
      <p:ext uri="{BB962C8B-B14F-4D97-AF65-F5344CB8AC3E}">
        <p14:creationId xmlns:p14="http://schemas.microsoft.com/office/powerpoint/2010/main" val="4838072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Expired Coupon – Input Validation Flaw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08936"/>
            <a:ext cx="3457213" cy="5327529"/>
          </a:xfrm>
        </p:spPr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Found coupon logic in JavaScript source (main-es2015.js).</a:t>
            </a:r>
            <a:endParaRPr lang="en-US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Located </a:t>
            </a:r>
            <a:r>
              <a:rPr dirty="0" err="1"/>
              <a:t>applyCoupon</a:t>
            </a:r>
            <a:r>
              <a:rPr dirty="0"/>
              <a:t>() and validation logic.</a:t>
            </a:r>
            <a:endParaRPr lang="en-US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Changed system time to valid coupon date (e.g., 2019-03-07).</a:t>
            </a:r>
            <a:endParaRPr lang="en-US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Coupon was accepted and challenge solved.</a:t>
            </a:r>
            <a:endParaRPr lang="en-US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Lesson: Validate date/time server-side, not client-side.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A349E7-0413-60A3-F26D-BA28166EEAF4}"/>
              </a:ext>
            </a:extLst>
          </p:cNvPr>
          <p:cNvSpPr/>
          <p:nvPr/>
        </p:nvSpPr>
        <p:spPr>
          <a:xfrm>
            <a:off x="8308258" y="1"/>
            <a:ext cx="83574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1643AC5F-CCAB-7872-30D7-5DDDCD847C4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110863"/>
            <a:ext cx="1877961" cy="951978"/>
          </a:xfrm>
          <a:prstGeom prst="rect">
            <a:avLst/>
          </a:prstGeom>
          <a:ln/>
        </p:spPr>
      </p:pic>
      <p:pic>
        <p:nvPicPr>
          <p:cNvPr id="6" name="image91.png">
            <a:extLst>
              <a:ext uri="{FF2B5EF4-FFF2-40B4-BE49-F238E27FC236}">
                <a16:creationId xmlns:a16="http://schemas.microsoft.com/office/drawing/2014/main" id="{4C0297E4-6F96-CB64-80B8-F82F73BD700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085863" y="1408938"/>
            <a:ext cx="4059821" cy="544906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690904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FA58B-152E-CBB7-C1EA-DCBD866CD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D6FB3-EE8E-8D3A-D7B6-F01A1487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31" y="264621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Project Overview</a:t>
            </a:r>
            <a:endParaRPr lang="en-US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157A60-6884-682C-5018-430F4376C449}"/>
              </a:ext>
            </a:extLst>
          </p:cNvPr>
          <p:cNvSpPr/>
          <p:nvPr/>
        </p:nvSpPr>
        <p:spPr>
          <a:xfrm>
            <a:off x="0" y="6066503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0D001-76E2-6980-F0BB-180678712BAF}"/>
              </a:ext>
            </a:extLst>
          </p:cNvPr>
          <p:cNvSpPr/>
          <p:nvPr/>
        </p:nvSpPr>
        <p:spPr>
          <a:xfrm>
            <a:off x="0" y="0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7C9D6-A972-C582-5247-52097B8A9567}"/>
              </a:ext>
            </a:extLst>
          </p:cNvPr>
          <p:cNvSpPr/>
          <p:nvPr/>
        </p:nvSpPr>
        <p:spPr>
          <a:xfrm>
            <a:off x="1106129" y="3746091"/>
            <a:ext cx="6641691" cy="1398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779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E8286-C1AB-8BE8-73F9-84093D967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C306C-356C-E5DA-C0AA-1D288B12A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– Why Build a New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BE6D3-C3DC-4527-C277-D8BCC9F68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83" y="1469989"/>
            <a:ext cx="8348816" cy="1829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badi Extra Light" panose="020B0204020104020204" pitchFamily="34" charset="0"/>
              </a:rPr>
              <a:t>Background:</a:t>
            </a:r>
            <a:endParaRPr lang="en-US" dirty="0">
              <a:latin typeface="Abadi Extra Light" panose="020B0204020104020204" pitchFamily="34" charset="0"/>
            </a:endParaRPr>
          </a:p>
          <a:p>
            <a:pPr lvl="1"/>
            <a:r>
              <a:rPr lang="en-US" b="1" dirty="0">
                <a:latin typeface="Abadi Extra Light" panose="020B0204020104020204" pitchFamily="34" charset="0"/>
              </a:rPr>
              <a:t>Web servers </a:t>
            </a:r>
            <a:r>
              <a:rPr lang="en-US" dirty="0">
                <a:latin typeface="Abadi Extra Light" panose="020B0204020104020204" pitchFamily="34" charset="0"/>
              </a:rPr>
              <a:t>generate massive volumes of complex, unstructured logs.</a:t>
            </a:r>
          </a:p>
          <a:p>
            <a:pPr lvl="1"/>
            <a:r>
              <a:rPr lang="en-US" b="1" dirty="0">
                <a:latin typeface="Abadi Extra Light" panose="020B0204020104020204" pitchFamily="34" charset="0"/>
              </a:rPr>
              <a:t>Detecting exploits </a:t>
            </a:r>
            <a:r>
              <a:rPr lang="en-US" dirty="0">
                <a:latin typeface="Abadi Extra Light" panose="020B0204020104020204" pitchFamily="34" charset="0"/>
              </a:rPr>
              <a:t>or anomalies in such logs is crucial for security and system reliability.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818AE1-387E-6610-42C7-A8E7E32E22B2}"/>
              </a:ext>
            </a:extLst>
          </p:cNvPr>
          <p:cNvSpPr/>
          <p:nvPr/>
        </p:nvSpPr>
        <p:spPr>
          <a:xfrm>
            <a:off x="988142" y="1301301"/>
            <a:ext cx="5982929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A6EE9E7F-563D-3AFC-CBDE-1612578594B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5B80F6-8243-B22C-BA60-EAC2D2AA4ECB}"/>
              </a:ext>
            </a:extLst>
          </p:cNvPr>
          <p:cNvSpPr txBox="1">
            <a:spLocks/>
          </p:cNvSpPr>
          <p:nvPr/>
        </p:nvSpPr>
        <p:spPr>
          <a:xfrm>
            <a:off x="99858" y="2828005"/>
            <a:ext cx="8876993" cy="3685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Abadi Extra Light" panose="020B0204020104020204" pitchFamily="34" charset="0"/>
              </a:rPr>
              <a:t>Limitations of Existing Solutions:</a:t>
            </a:r>
          </a:p>
          <a:p>
            <a:pPr lvl="1"/>
            <a:r>
              <a:rPr lang="en-US" b="1" dirty="0">
                <a:latin typeface="Abadi Extra Light" panose="020B0204020104020204" pitchFamily="34" charset="0"/>
              </a:rPr>
              <a:t>Traditional</a:t>
            </a:r>
            <a:r>
              <a:rPr lang="en-US" dirty="0">
                <a:latin typeface="Abadi Extra Light" panose="020B0204020104020204" pitchFamily="34" charset="0"/>
              </a:rPr>
              <a:t> methods fail to scale with log diversity and volume.</a:t>
            </a:r>
          </a:p>
          <a:p>
            <a:pPr lvl="1"/>
            <a:r>
              <a:rPr lang="en-US" b="1" dirty="0" err="1">
                <a:latin typeface="Abadi Extra Light" panose="020B0204020104020204" pitchFamily="34" charset="0"/>
              </a:rPr>
              <a:t>DeepLog</a:t>
            </a:r>
            <a:r>
              <a:rPr lang="en-US" dirty="0">
                <a:latin typeface="Abadi Extra Light" panose="020B0204020104020204" pitchFamily="34" charset="0"/>
              </a:rPr>
              <a:t>: High precision but extremely low recall (21.37%) — misses most real threats.</a:t>
            </a:r>
          </a:p>
          <a:p>
            <a:pPr lvl="1"/>
            <a:r>
              <a:rPr lang="en-US" b="1" dirty="0" err="1">
                <a:latin typeface="Abadi Extra Light" panose="020B0204020104020204" pitchFamily="34" charset="0"/>
              </a:rPr>
              <a:t>LogAnomaly</a:t>
            </a:r>
            <a:r>
              <a:rPr lang="en-US" dirty="0">
                <a:latin typeface="Abadi Extra Light" panose="020B0204020104020204" pitchFamily="34" charset="0"/>
              </a:rPr>
              <a:t>: Better semantic understanding, but still misses many anomalies (low recall)</a:t>
            </a:r>
          </a:p>
          <a:p>
            <a:pPr marL="342900" lvl="1" indent="0">
              <a:buNone/>
            </a:pPr>
            <a:endParaRPr lang="en-US" dirty="0">
              <a:latin typeface="Abadi Extra Light" panose="020B0204020104020204" pitchFamily="34" charset="0"/>
            </a:endParaRPr>
          </a:p>
          <a:p>
            <a:pPr marL="342900" lvl="1" indent="0">
              <a:buNone/>
            </a:pPr>
            <a:r>
              <a:rPr lang="en-US" dirty="0">
                <a:latin typeface="Abadi Extra Light" panose="020B0204020104020204" pitchFamily="34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Abadi Extra Light" panose="020B0204020104020204" pitchFamily="34" charset="0"/>
              </a:rPr>
              <a:t>Struggles with:</a:t>
            </a:r>
          </a:p>
          <a:p>
            <a:pPr lvl="1"/>
            <a:r>
              <a:rPr lang="en-US" b="1" dirty="0">
                <a:latin typeface="Abadi Extra Light" panose="020B0204020104020204" pitchFamily="34" charset="0"/>
              </a:rPr>
              <a:t>Semantic</a:t>
            </a:r>
            <a:r>
              <a:rPr lang="en-US" dirty="0">
                <a:latin typeface="Abadi Extra Light" panose="020B0204020104020204" pitchFamily="34" charset="0"/>
              </a:rPr>
              <a:t> variation in log messages</a:t>
            </a:r>
          </a:p>
          <a:p>
            <a:pPr lvl="1"/>
            <a:r>
              <a:rPr lang="en-US" b="1" dirty="0">
                <a:latin typeface="Abadi Extra Light" panose="020B0204020104020204" pitchFamily="34" charset="0"/>
              </a:rPr>
              <a:t>Unseen</a:t>
            </a:r>
            <a:r>
              <a:rPr lang="en-US" dirty="0">
                <a:latin typeface="Abadi Extra Light" panose="020B0204020104020204" pitchFamily="34" charset="0"/>
              </a:rPr>
              <a:t> or rare log templates</a:t>
            </a:r>
          </a:p>
          <a:p>
            <a:pPr lvl="1"/>
            <a:r>
              <a:rPr lang="en-US" b="1" dirty="0">
                <a:latin typeface="Abadi Extra Light" panose="020B0204020104020204" pitchFamily="34" charset="0"/>
              </a:rPr>
              <a:t>Balancing</a:t>
            </a:r>
            <a:r>
              <a:rPr lang="en-US" dirty="0">
                <a:latin typeface="Abadi Extra Light" panose="020B0204020104020204" pitchFamily="34" charset="0"/>
              </a:rPr>
              <a:t> false positives vs. false negatives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9FD6EA-9453-F008-9010-2825284EF4FA}"/>
              </a:ext>
            </a:extLst>
          </p:cNvPr>
          <p:cNvSpPr txBox="1">
            <a:spLocks/>
          </p:cNvSpPr>
          <p:nvPr/>
        </p:nvSpPr>
        <p:spPr>
          <a:xfrm>
            <a:off x="397592" y="6198894"/>
            <a:ext cx="8348816" cy="1829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Abadi Extra Light" panose="020B0204020104020204" pitchFamily="34" charset="0"/>
              </a:rPr>
              <a:t>A model that can learn log context, generalize to unseen patterns, and maintain high recall with low false positives — essential for real-world web security.</a:t>
            </a:r>
            <a:endParaRPr lang="en-US" sz="16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9136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6929D-E746-5E69-1932-86CD79EA0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1D9C-4480-8093-7AD0-48C4FE68A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3" y="160653"/>
            <a:ext cx="78867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Our Approach: Transformer-Based Detection with </a:t>
            </a:r>
            <a:r>
              <a:rPr lang="en-US" sz="2400" dirty="0" err="1"/>
              <a:t>LogBERT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29899-A52D-27C9-F471-00EEF700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059" y="1223480"/>
            <a:ext cx="8348816" cy="11303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badi Extra Light" panose="020B0204020104020204" pitchFamily="34" charset="0"/>
              </a:rPr>
              <a:t>Proposed Model: </a:t>
            </a:r>
            <a:r>
              <a:rPr lang="en-US" b="1" dirty="0" err="1">
                <a:latin typeface="Abadi Extra Light" panose="020B0204020104020204" pitchFamily="34" charset="0"/>
              </a:rPr>
              <a:t>LogBERT</a:t>
            </a:r>
            <a:endParaRPr lang="en-US" b="1" dirty="0">
              <a:latin typeface="Abadi Extra Light" panose="020B0204020104020204" pitchFamily="34" charset="0"/>
            </a:endParaRPr>
          </a:p>
          <a:p>
            <a:pPr lvl="1"/>
            <a:r>
              <a:rPr lang="en-US" dirty="0">
                <a:latin typeface="Abadi Extra Light" panose="020B0204020104020204" pitchFamily="34" charset="0"/>
              </a:rPr>
              <a:t>Based on BERT Transformer architecture</a:t>
            </a:r>
          </a:p>
          <a:p>
            <a:pPr lvl="1"/>
            <a:r>
              <a:rPr lang="en-US" dirty="0">
                <a:latin typeface="Abadi Extra Light" panose="020B0204020104020204" pitchFamily="34" charset="0"/>
              </a:rPr>
              <a:t>Trained in a self-supervised manner using only normal logs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39CCE3-8E7D-457F-B750-782AD1E11AFF}"/>
              </a:ext>
            </a:extLst>
          </p:cNvPr>
          <p:cNvSpPr/>
          <p:nvPr/>
        </p:nvSpPr>
        <p:spPr>
          <a:xfrm>
            <a:off x="231059" y="1073982"/>
            <a:ext cx="7093973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78F838CF-A7B9-1B86-C6BD-35B1B5912F3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ADE4DB-3B84-7476-08C1-50F9F2378B50}"/>
              </a:ext>
            </a:extLst>
          </p:cNvPr>
          <p:cNvSpPr txBox="1">
            <a:spLocks/>
          </p:cNvSpPr>
          <p:nvPr/>
        </p:nvSpPr>
        <p:spPr>
          <a:xfrm>
            <a:off x="99858" y="2501908"/>
            <a:ext cx="8876993" cy="18294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Core Innovations:</a:t>
            </a:r>
            <a:endParaRPr lang="en-US" sz="2000" dirty="0"/>
          </a:p>
          <a:p>
            <a:pPr lvl="1"/>
            <a:r>
              <a:rPr lang="en-US" sz="1700" b="1" dirty="0"/>
              <a:t>Masked Log Key Prediction (MLKP)</a:t>
            </a:r>
            <a:r>
              <a:rPr lang="en-US" sz="1700" dirty="0"/>
              <a:t>:</a:t>
            </a:r>
            <a:br>
              <a:rPr lang="en-US" sz="1700" dirty="0"/>
            </a:br>
            <a:r>
              <a:rPr lang="en-US" sz="1700" dirty="0"/>
              <a:t>Learns log structure by predicting missing tokens in sequences</a:t>
            </a:r>
          </a:p>
          <a:p>
            <a:pPr lvl="1"/>
            <a:r>
              <a:rPr lang="en-US" sz="1700" b="1" dirty="0"/>
              <a:t>Hypersphere Minimization</a:t>
            </a:r>
            <a:r>
              <a:rPr lang="en-US" sz="1700" dirty="0"/>
              <a:t>:</a:t>
            </a:r>
            <a:br>
              <a:rPr lang="en-US" sz="1700" dirty="0"/>
            </a:br>
            <a:r>
              <a:rPr lang="en-US" sz="1700" dirty="0"/>
              <a:t>Clusters normal logs tightly, making anomalies stand out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818F10-D7DC-8A64-1C9E-9BAEA7AE6A93}"/>
              </a:ext>
            </a:extLst>
          </p:cNvPr>
          <p:cNvSpPr txBox="1">
            <a:spLocks/>
          </p:cNvSpPr>
          <p:nvPr/>
        </p:nvSpPr>
        <p:spPr>
          <a:xfrm>
            <a:off x="267007" y="4129032"/>
            <a:ext cx="8876993" cy="24880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Impact:</a:t>
            </a:r>
            <a:endParaRPr lang="en-US" sz="2000" dirty="0"/>
          </a:p>
          <a:p>
            <a:r>
              <a:rPr lang="en-US" sz="2000" b="1" dirty="0"/>
              <a:t>Best overall performance</a:t>
            </a:r>
            <a:r>
              <a:rPr lang="en-US" sz="2000" dirty="0"/>
              <a:t> on HDFS dataset:</a:t>
            </a:r>
          </a:p>
          <a:p>
            <a:pPr lvl="1"/>
            <a:r>
              <a:rPr lang="en-US" sz="1600" dirty="0"/>
              <a:t>Accuracy: 99.21%</a:t>
            </a:r>
          </a:p>
          <a:p>
            <a:pPr lvl="1"/>
            <a:r>
              <a:rPr lang="en-US" sz="1600" dirty="0"/>
              <a:t>Recall: 70.06% (significantly higher than others)</a:t>
            </a:r>
          </a:p>
          <a:p>
            <a:pPr lvl="1"/>
            <a:r>
              <a:rPr lang="en-US" sz="1600" dirty="0"/>
              <a:t>F1-Score: 0.7689</a:t>
            </a:r>
          </a:p>
          <a:p>
            <a:r>
              <a:rPr lang="en-US" sz="2000" dirty="0"/>
              <a:t>Strong resilience to log format variations</a:t>
            </a:r>
          </a:p>
          <a:p>
            <a:r>
              <a:rPr lang="en-US" sz="2000" dirty="0"/>
              <a:t>Effective even in </a:t>
            </a:r>
            <a:r>
              <a:rPr lang="en-US" sz="2000" b="1" dirty="0"/>
              <a:t>imbalanced, real-world conditions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37838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6F002-D4C9-CBA4-03D4-F410B444A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5512F-600D-61E6-9FDE-00773A61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31" y="264621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Results</a:t>
            </a:r>
            <a:endParaRPr lang="en-US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62E018-39B8-F4F1-E201-A50A99B73D65}"/>
              </a:ext>
            </a:extLst>
          </p:cNvPr>
          <p:cNvSpPr/>
          <p:nvPr/>
        </p:nvSpPr>
        <p:spPr>
          <a:xfrm>
            <a:off x="0" y="6066503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80BE5A-9E03-9B64-F037-A196E4BFDBE7}"/>
              </a:ext>
            </a:extLst>
          </p:cNvPr>
          <p:cNvSpPr/>
          <p:nvPr/>
        </p:nvSpPr>
        <p:spPr>
          <a:xfrm>
            <a:off x="0" y="0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44F1D6-3FBE-CCC5-6A39-52828DAA674D}"/>
              </a:ext>
            </a:extLst>
          </p:cNvPr>
          <p:cNvSpPr/>
          <p:nvPr/>
        </p:nvSpPr>
        <p:spPr>
          <a:xfrm>
            <a:off x="1106129" y="3746091"/>
            <a:ext cx="6641691" cy="1398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613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789B-346D-F7D4-A740-EDCEFD32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Exploit Detection via Log-Based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E6458-3EB5-B349-F5B3-4C131B300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534" y="1667848"/>
            <a:ext cx="8348816" cy="493896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latin typeface="Abadi Extra Light" panose="020B0204020104020204" pitchFamily="34" charset="0"/>
              </a:rPr>
              <a:t>Objective</a:t>
            </a:r>
            <a:r>
              <a:rPr lang="en-US" dirty="0">
                <a:latin typeface="Abadi Extra Light" panose="020B0204020104020204" pitchFamily="34" charset="0"/>
              </a:rPr>
              <a:t>: Evaluate three models — LogBERT, </a:t>
            </a:r>
            <a:r>
              <a:rPr lang="en-US" dirty="0" err="1">
                <a:latin typeface="Abadi Extra Light" panose="020B0204020104020204" pitchFamily="34" charset="0"/>
              </a:rPr>
              <a:t>DeepLog</a:t>
            </a:r>
            <a:r>
              <a:rPr lang="en-US" dirty="0">
                <a:latin typeface="Abadi Extra Light" panose="020B0204020104020204" pitchFamily="34" charset="0"/>
              </a:rPr>
              <a:t>, and </a:t>
            </a:r>
            <a:r>
              <a:rPr lang="en-US" dirty="0" err="1">
                <a:latin typeface="Abadi Extra Light" panose="020B0204020104020204" pitchFamily="34" charset="0"/>
              </a:rPr>
              <a:t>LogAnomaly</a:t>
            </a:r>
            <a:r>
              <a:rPr lang="en-US" dirty="0">
                <a:latin typeface="Abadi Extra Light" panose="020B0204020104020204" pitchFamily="34" charset="0"/>
              </a:rPr>
              <a:t> — for detecting software exploits from system logs.</a:t>
            </a:r>
          </a:p>
          <a:p>
            <a:endParaRPr lang="en-US" dirty="0">
              <a:latin typeface="Abadi Extra Light" panose="020B0204020104020204" pitchFamily="34" charset="0"/>
            </a:endParaRPr>
          </a:p>
          <a:p>
            <a:r>
              <a:rPr lang="en-US" b="1" dirty="0">
                <a:latin typeface="Abadi Extra Light" panose="020B0204020104020204" pitchFamily="34" charset="0"/>
              </a:rPr>
              <a:t>Models Compared:</a:t>
            </a:r>
          </a:p>
          <a:p>
            <a:endParaRPr lang="en-US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badi Extra Light" panose="020B0204020104020204" pitchFamily="34" charset="0"/>
              </a:rPr>
              <a:t>	LogBERT – Transformer-based log anomaly detector</a:t>
            </a:r>
          </a:p>
          <a:p>
            <a:endParaRPr lang="en-US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badi Extra Light" panose="020B0204020104020204" pitchFamily="34" charset="0"/>
              </a:rPr>
              <a:t>	</a:t>
            </a:r>
            <a:r>
              <a:rPr lang="en-US" dirty="0" err="1">
                <a:latin typeface="Abadi Extra Light" panose="020B0204020104020204" pitchFamily="34" charset="0"/>
              </a:rPr>
              <a:t>DeepLog</a:t>
            </a:r>
            <a:r>
              <a:rPr lang="en-US" dirty="0">
                <a:latin typeface="Abadi Extra Light" panose="020B0204020104020204" pitchFamily="34" charset="0"/>
              </a:rPr>
              <a:t> – LSTM-based sequential model</a:t>
            </a:r>
          </a:p>
          <a:p>
            <a:endParaRPr lang="en-US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badi Extra Light" panose="020B0204020104020204" pitchFamily="34" charset="0"/>
              </a:rPr>
              <a:t>	</a:t>
            </a:r>
            <a:r>
              <a:rPr lang="en-US" dirty="0" err="1">
                <a:latin typeface="Abadi Extra Light" panose="020B0204020104020204" pitchFamily="34" charset="0"/>
              </a:rPr>
              <a:t>LogAnomaly</a:t>
            </a:r>
            <a:r>
              <a:rPr lang="en-US" dirty="0">
                <a:latin typeface="Abadi Extra Light" panose="020B0204020104020204" pitchFamily="34" charset="0"/>
              </a:rPr>
              <a:t> – </a:t>
            </a:r>
            <a:r>
              <a:rPr lang="en-US" dirty="0" err="1">
                <a:latin typeface="Abadi Extra Light" panose="020B0204020104020204" pitchFamily="34" charset="0"/>
              </a:rPr>
              <a:t>Statistical+learning-based</a:t>
            </a:r>
            <a:r>
              <a:rPr lang="en-US" dirty="0">
                <a:latin typeface="Abadi Extra Light" panose="020B0204020104020204" pitchFamily="34" charset="0"/>
              </a:rPr>
              <a:t> hybrid detector</a:t>
            </a:r>
          </a:p>
          <a:p>
            <a:endParaRPr lang="en-US" dirty="0">
              <a:latin typeface="Abadi Extra Light" panose="020B0204020104020204" pitchFamily="34" charset="0"/>
            </a:endParaRPr>
          </a:p>
          <a:p>
            <a:r>
              <a:rPr lang="en-US" b="1" dirty="0">
                <a:latin typeface="Abadi Extra Light" panose="020B0204020104020204" pitchFamily="34" charset="0"/>
              </a:rPr>
              <a:t>Dataset Summary:</a:t>
            </a:r>
          </a:p>
          <a:p>
            <a:endParaRPr lang="en-US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badi Extra Light" panose="020B0204020104020204" pitchFamily="34" charset="0"/>
              </a:rPr>
              <a:t>	Total log entries: ~564,000 samples</a:t>
            </a:r>
          </a:p>
          <a:p>
            <a:endParaRPr lang="en-US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badi Extra Light" panose="020B0204020104020204" pitchFamily="34" charset="0"/>
              </a:rPr>
              <a:t>	Binary classification: Normal vs. Anomalous (Exploit)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19423E-9738-F82C-ECEF-5653825D9721}"/>
              </a:ext>
            </a:extLst>
          </p:cNvPr>
          <p:cNvSpPr/>
          <p:nvPr/>
        </p:nvSpPr>
        <p:spPr>
          <a:xfrm>
            <a:off x="988142" y="1301301"/>
            <a:ext cx="5982929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4843E6C3-5F84-5DCC-3AD2-99F473040BB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479233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EBE3-115D-4A40-9991-B713BDC09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463"/>
            <a:ext cx="7886700" cy="668133"/>
          </a:xfrm>
        </p:spPr>
        <p:txBody>
          <a:bodyPr/>
          <a:lstStyle/>
          <a:p>
            <a:r>
              <a:rPr lang="en-US" dirty="0"/>
              <a:t>Discriminative Power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3BBA3-C701-D9A4-1C2E-9C8F9E2FA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40" y="4310525"/>
            <a:ext cx="4464460" cy="1772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badi Extra Light" panose="020B0204020104020204" pitchFamily="34" charset="0"/>
              </a:rPr>
              <a:t>ROC Curve</a:t>
            </a:r>
            <a:endParaRPr lang="en-US" dirty="0">
              <a:latin typeface="Abadi Extra Light" panose="020B0204020104020204" pitchFamily="34" charset="0"/>
            </a:endParaRPr>
          </a:p>
          <a:p>
            <a:r>
              <a:rPr lang="en-US" dirty="0">
                <a:latin typeface="Abadi Extra Light" panose="020B0204020104020204" pitchFamily="34" charset="0"/>
              </a:rPr>
              <a:t>LogBERT: AUC = 0.91 (Best overall)</a:t>
            </a:r>
          </a:p>
          <a:p>
            <a:r>
              <a:rPr lang="en-US" dirty="0" err="1">
                <a:latin typeface="Abadi Extra Light" panose="020B0204020104020204" pitchFamily="34" charset="0"/>
              </a:rPr>
              <a:t>LogAnomaly</a:t>
            </a:r>
            <a:r>
              <a:rPr lang="en-US" dirty="0">
                <a:latin typeface="Abadi Extra Light" panose="020B0204020104020204" pitchFamily="34" charset="0"/>
              </a:rPr>
              <a:t>: AUC = 0.73</a:t>
            </a:r>
          </a:p>
          <a:p>
            <a:r>
              <a:rPr lang="en-US" dirty="0" err="1">
                <a:latin typeface="Abadi Extra Light" panose="020B0204020104020204" pitchFamily="34" charset="0"/>
              </a:rPr>
              <a:t>DeepLog</a:t>
            </a:r>
            <a:r>
              <a:rPr lang="en-US" dirty="0">
                <a:latin typeface="Abadi Extra Light" panose="020B0204020104020204" pitchFamily="34" charset="0"/>
              </a:rPr>
              <a:t>: AUC = 0.61</a:t>
            </a:r>
          </a:p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5" name="Picture 4" descr="A graph of a receiver operating characteristic&#10;&#10;AI-generated content may be incorrect.">
            <a:extLst>
              <a:ext uri="{FF2B5EF4-FFF2-40B4-BE49-F238E27FC236}">
                <a16:creationId xmlns:a16="http://schemas.microsoft.com/office/drawing/2014/main" id="{EF4A9B55-BF7C-F28A-86B3-16B2492D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08" y="946673"/>
            <a:ext cx="3779889" cy="3100554"/>
          </a:xfrm>
          <a:prstGeom prst="rect">
            <a:avLst/>
          </a:prstGeom>
        </p:spPr>
      </p:pic>
      <p:pic>
        <p:nvPicPr>
          <p:cNvPr id="7" name="Picture 6" descr="A graph of precision-recall curve&#10;&#10;AI-generated content may be incorrect.">
            <a:extLst>
              <a:ext uri="{FF2B5EF4-FFF2-40B4-BE49-F238E27FC236}">
                <a16:creationId xmlns:a16="http://schemas.microsoft.com/office/drawing/2014/main" id="{0A98D921-A0F8-9B74-2F6E-9CF7590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028415"/>
            <a:ext cx="3662516" cy="30499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B22EDF-112D-3DE0-CD2D-6581EA8C7EB4}"/>
              </a:ext>
            </a:extLst>
          </p:cNvPr>
          <p:cNvSpPr txBox="1">
            <a:spLocks/>
          </p:cNvSpPr>
          <p:nvPr/>
        </p:nvSpPr>
        <p:spPr>
          <a:xfrm>
            <a:off x="4724400" y="4220113"/>
            <a:ext cx="4464460" cy="1772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badi Extra Light" panose="020B0204020104020204" pitchFamily="34" charset="0"/>
              </a:rPr>
              <a:t>Precision-Recall Curve</a:t>
            </a:r>
            <a:endParaRPr lang="en-US" dirty="0">
              <a:latin typeface="Abadi Extra Light" panose="020B0204020104020204" pitchFamily="34" charset="0"/>
            </a:endParaRPr>
          </a:p>
          <a:p>
            <a:r>
              <a:rPr lang="en-US" dirty="0">
                <a:latin typeface="Abadi Extra Light" panose="020B0204020104020204" pitchFamily="34" charset="0"/>
              </a:rPr>
              <a:t>All models struggle with low precision at higher recall</a:t>
            </a:r>
          </a:p>
          <a:p>
            <a:r>
              <a:rPr lang="en-US" dirty="0">
                <a:latin typeface="Abadi Extra Light" panose="020B0204020104020204" pitchFamily="34" charset="0"/>
              </a:rPr>
              <a:t>LogBERT achieves the best average precision (0.08)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81AFA2-A2BE-00C2-ABA6-F2F731CF2D55}"/>
              </a:ext>
            </a:extLst>
          </p:cNvPr>
          <p:cNvSpPr txBox="1">
            <a:spLocks/>
          </p:cNvSpPr>
          <p:nvPr/>
        </p:nvSpPr>
        <p:spPr>
          <a:xfrm>
            <a:off x="129970" y="6189583"/>
            <a:ext cx="8884060" cy="1772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badi Extra Light" panose="020B0204020104020204" pitchFamily="34" charset="0"/>
              </a:rPr>
              <a:t>Conclusion</a:t>
            </a:r>
            <a:r>
              <a:rPr lang="en-US" dirty="0">
                <a:latin typeface="Abadi Extra Light" panose="020B0204020104020204" pitchFamily="34" charset="0"/>
              </a:rPr>
              <a:t>: LogBERT offers the highest separability between classes, especially useful in imbalanced data scenarios</a:t>
            </a:r>
            <a:r>
              <a:rPr lang="en-US" b="1" dirty="0">
                <a:latin typeface="Abadi Extra Light" panose="020B0204020104020204" pitchFamily="34" charset="0"/>
              </a:rPr>
              <a:t>.</a:t>
            </a:r>
            <a:endParaRPr lang="en-US" dirty="0">
              <a:latin typeface="Abadi Extra Light" panose="020B02040201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888A7C-7FB8-DE1D-C1A6-E1F8C1E96D14}"/>
              </a:ext>
            </a:extLst>
          </p:cNvPr>
          <p:cNvSpPr/>
          <p:nvPr/>
        </p:nvSpPr>
        <p:spPr>
          <a:xfrm>
            <a:off x="417871" y="751634"/>
            <a:ext cx="4306529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83.png">
            <a:extLst>
              <a:ext uri="{FF2B5EF4-FFF2-40B4-BE49-F238E27FC236}">
                <a16:creationId xmlns:a16="http://schemas.microsoft.com/office/drawing/2014/main" id="{7F56D565-A0CC-A8B6-DEE9-BDF155910AB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888511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B0F95-B551-C9A2-2D4E-91C2B2E8B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05A00-26DC-DD7F-212A-8B6559D2F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353" y="251183"/>
            <a:ext cx="7886700" cy="1325563"/>
          </a:xfrm>
        </p:spPr>
        <p:txBody>
          <a:bodyPr/>
          <a:lstStyle/>
          <a:p>
            <a:r>
              <a:rPr lang="en-US" dirty="0"/>
              <a:t>Model Misclassification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DF277-230B-20F7-A409-6CD1DF637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150" y="3975926"/>
            <a:ext cx="3382297" cy="1611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badi Extra Light" panose="020B0204020104020204" pitchFamily="34" charset="0"/>
              </a:rPr>
              <a:t>True Positives:</a:t>
            </a:r>
          </a:p>
          <a:p>
            <a:pPr marL="0" indent="0">
              <a:buNone/>
            </a:pPr>
            <a:r>
              <a:rPr lang="en-US" sz="1800" dirty="0">
                <a:latin typeface="Abadi Extra Light" panose="020B0204020104020204" pitchFamily="34" charset="0"/>
              </a:rPr>
              <a:t>LogBERT: 7,459</a:t>
            </a:r>
          </a:p>
          <a:p>
            <a:pPr marL="0" indent="0">
              <a:buNone/>
            </a:pPr>
            <a:r>
              <a:rPr lang="en-US" sz="1800" dirty="0" err="1">
                <a:latin typeface="Abadi Extra Light" panose="020B0204020104020204" pitchFamily="34" charset="0"/>
              </a:rPr>
              <a:t>DeepLog</a:t>
            </a:r>
            <a:r>
              <a:rPr lang="en-US" sz="1800" dirty="0">
                <a:latin typeface="Abadi Extra Light" panose="020B0204020104020204" pitchFamily="34" charset="0"/>
              </a:rPr>
              <a:t>: 225 (very low)</a:t>
            </a:r>
          </a:p>
          <a:p>
            <a:pPr marL="0" indent="0">
              <a:buNone/>
            </a:pPr>
            <a:r>
              <a:rPr lang="en-US" sz="1800" dirty="0" err="1">
                <a:latin typeface="Abadi Extra Light" panose="020B0204020104020204" pitchFamily="34" charset="0"/>
              </a:rPr>
              <a:t>LogAnomaly</a:t>
            </a:r>
            <a:r>
              <a:rPr lang="en-US" sz="1800" dirty="0">
                <a:latin typeface="Abadi Extra Light" panose="020B0204020104020204" pitchFamily="34" charset="0"/>
              </a:rPr>
              <a:t>: 4,537</a:t>
            </a:r>
          </a:p>
          <a:p>
            <a:endParaRPr lang="en-US" sz="2000" b="1" dirty="0">
              <a:latin typeface="Abadi Extra Light" panose="020B0204020104020204" pitchFamily="34" charset="0"/>
            </a:endParaRPr>
          </a:p>
        </p:txBody>
      </p:sp>
      <p:pic>
        <p:nvPicPr>
          <p:cNvPr id="5" name="Picture 4" descr="A blue square with white text&#10;&#10;AI-generated content may be incorrect.">
            <a:extLst>
              <a:ext uri="{FF2B5EF4-FFF2-40B4-BE49-F238E27FC236}">
                <a16:creationId xmlns:a16="http://schemas.microsoft.com/office/drawing/2014/main" id="{AFED2969-7C44-7B3C-4B9F-165F4AA84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9" y="1392651"/>
            <a:ext cx="8933221" cy="24217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110C8D-6B7A-141C-D087-6C2E62CF6F5A}"/>
              </a:ext>
            </a:extLst>
          </p:cNvPr>
          <p:cNvSpPr txBox="1"/>
          <p:nvPr/>
        </p:nvSpPr>
        <p:spPr>
          <a:xfrm>
            <a:off x="5456903" y="3975926"/>
            <a:ext cx="338229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badi Extra Light" panose="020B0204020104020204" pitchFamily="34" charset="0"/>
              </a:rPr>
              <a:t>False Negatives:</a:t>
            </a:r>
          </a:p>
          <a:p>
            <a:pPr marL="0" indent="0">
              <a:buNone/>
            </a:pPr>
            <a:r>
              <a:rPr lang="en-US" dirty="0">
                <a:latin typeface="Abadi Extra Light" panose="020B0204020104020204" pitchFamily="34" charset="0"/>
              </a:rPr>
              <a:t>LogBERT: 3,188</a:t>
            </a:r>
          </a:p>
          <a:p>
            <a:pPr marL="0" indent="0">
              <a:buNone/>
            </a:pPr>
            <a:r>
              <a:rPr lang="en-US" dirty="0" err="1">
                <a:latin typeface="Abadi Extra Light" panose="020B0204020104020204" pitchFamily="34" charset="0"/>
              </a:rPr>
              <a:t>DeepLog</a:t>
            </a:r>
            <a:r>
              <a:rPr lang="en-US" dirty="0">
                <a:latin typeface="Abadi Extra Light" panose="020B0204020104020204" pitchFamily="34" charset="0"/>
              </a:rPr>
              <a:t>: 828</a:t>
            </a:r>
          </a:p>
          <a:p>
            <a:pPr marL="0" indent="0">
              <a:buNone/>
            </a:pPr>
            <a:r>
              <a:rPr lang="en-US" dirty="0" err="1">
                <a:latin typeface="Abadi Extra Light" panose="020B0204020104020204" pitchFamily="34" charset="0"/>
              </a:rPr>
              <a:t>LogAnomaly</a:t>
            </a:r>
            <a:r>
              <a:rPr lang="en-US" dirty="0">
                <a:latin typeface="Abadi Extra Light" panose="020B0204020104020204" pitchFamily="34" charset="0"/>
              </a:rPr>
              <a:t>: 6,110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80335-86F1-FB5B-BE07-67BCA73FCF1D}"/>
              </a:ext>
            </a:extLst>
          </p:cNvPr>
          <p:cNvSpPr txBox="1"/>
          <p:nvPr/>
        </p:nvSpPr>
        <p:spPr>
          <a:xfrm>
            <a:off x="83575" y="6052036"/>
            <a:ext cx="9060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badi Extra Light" panose="020B0204020104020204" pitchFamily="34" charset="0"/>
              </a:rPr>
              <a:t>LogBERT captures more anomalies but with some cost in FPs.</a:t>
            </a:r>
          </a:p>
          <a:p>
            <a:r>
              <a:rPr lang="en-US" dirty="0" err="1">
                <a:latin typeface="Abadi Extra Light" panose="020B0204020104020204" pitchFamily="34" charset="0"/>
              </a:rPr>
              <a:t>DeepLog</a:t>
            </a:r>
            <a:r>
              <a:rPr lang="en-US" dirty="0">
                <a:latin typeface="Abadi Extra Light" panose="020B0204020104020204" pitchFamily="34" charset="0"/>
              </a:rPr>
              <a:t> has the lowest FNs but at the expense of very low detection rate.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5ABD83-B6EF-C6F7-6211-35829F4B3BEB}"/>
              </a:ext>
            </a:extLst>
          </p:cNvPr>
          <p:cNvSpPr/>
          <p:nvPr/>
        </p:nvSpPr>
        <p:spPr>
          <a:xfrm>
            <a:off x="479324" y="1185397"/>
            <a:ext cx="5304501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83.png">
            <a:extLst>
              <a:ext uri="{FF2B5EF4-FFF2-40B4-BE49-F238E27FC236}">
                <a16:creationId xmlns:a16="http://schemas.microsoft.com/office/drawing/2014/main" id="{87903198-6BB5-E516-9DA3-76C0997ED53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582057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1928F-84F0-E990-9902-55FF266A4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E60A-80EE-8EF3-532A-D1ABBB780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US" dirty="0"/>
              <a:t>Overall Performance Metrics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09AD1-E577-E11E-0891-EDAEC7CF11F1}"/>
              </a:ext>
            </a:extLst>
          </p:cNvPr>
          <p:cNvSpPr txBox="1"/>
          <p:nvPr/>
        </p:nvSpPr>
        <p:spPr>
          <a:xfrm>
            <a:off x="0" y="5975921"/>
            <a:ext cx="90604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badi Extra Light" panose="020B0204020104020204" pitchFamily="34" charset="0"/>
              </a:rPr>
              <a:t>LogBERT</a:t>
            </a:r>
            <a:r>
              <a:rPr lang="en-US" sz="1600" dirty="0">
                <a:latin typeface="Abadi Extra Light" panose="020B0204020104020204" pitchFamily="34" charset="0"/>
              </a:rPr>
              <a:t> is the most balanced and robust model for detecting exploits with high recall and good precision.</a:t>
            </a:r>
          </a:p>
          <a:p>
            <a:r>
              <a:rPr lang="en-US" sz="1600" b="1" dirty="0" err="1">
                <a:latin typeface="Abadi Extra Light" panose="020B0204020104020204" pitchFamily="34" charset="0"/>
              </a:rPr>
              <a:t>DeepLog</a:t>
            </a:r>
            <a:r>
              <a:rPr lang="en-US" sz="1600" dirty="0">
                <a:latin typeface="Abadi Extra Light" panose="020B0204020104020204" pitchFamily="34" charset="0"/>
              </a:rPr>
              <a:t> suffers from low recall, unsuitable for anomaly-heavy environments.</a:t>
            </a:r>
          </a:p>
          <a:p>
            <a:r>
              <a:rPr lang="en-US" sz="1600" b="1" dirty="0" err="1">
                <a:latin typeface="Abadi Extra Light" panose="020B0204020104020204" pitchFamily="34" charset="0"/>
              </a:rPr>
              <a:t>LogAnomaly</a:t>
            </a:r>
            <a:r>
              <a:rPr lang="en-US" sz="1600" dirty="0">
                <a:latin typeface="Abadi Extra Light" panose="020B0204020104020204" pitchFamily="34" charset="0"/>
              </a:rPr>
              <a:t> provides a good trade-off but underperforms compared to LogBERT.</a:t>
            </a:r>
            <a:endParaRPr lang="en-US" sz="1400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CEBD6C6-29F6-4A35-7E3D-A0B08AB7AB9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8950" y="3616675"/>
          <a:ext cx="7006100" cy="2290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51525">
                  <a:extLst>
                    <a:ext uri="{9D8B030D-6E8A-4147-A177-3AD203B41FA5}">
                      <a16:colId xmlns:a16="http://schemas.microsoft.com/office/drawing/2014/main" val="3194819112"/>
                    </a:ext>
                  </a:extLst>
                </a:gridCol>
                <a:gridCol w="1751525">
                  <a:extLst>
                    <a:ext uri="{9D8B030D-6E8A-4147-A177-3AD203B41FA5}">
                      <a16:colId xmlns:a16="http://schemas.microsoft.com/office/drawing/2014/main" val="1876796138"/>
                    </a:ext>
                  </a:extLst>
                </a:gridCol>
                <a:gridCol w="1751525">
                  <a:extLst>
                    <a:ext uri="{9D8B030D-6E8A-4147-A177-3AD203B41FA5}">
                      <a16:colId xmlns:a16="http://schemas.microsoft.com/office/drawing/2014/main" val="2417486148"/>
                    </a:ext>
                  </a:extLst>
                </a:gridCol>
                <a:gridCol w="1751525">
                  <a:extLst>
                    <a:ext uri="{9D8B030D-6E8A-4147-A177-3AD203B41FA5}">
                      <a16:colId xmlns:a16="http://schemas.microsoft.com/office/drawing/2014/main" val="4151272976"/>
                    </a:ext>
                  </a:extLst>
                </a:gridCol>
              </a:tblGrid>
              <a:tr h="458024">
                <a:tc>
                  <a:txBody>
                    <a:bodyPr/>
                    <a:lstStyle/>
                    <a:p>
                      <a:r>
                        <a:rPr lang="en-US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LogBERT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DeepLog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LogAnomaly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0397750"/>
                  </a:ext>
                </a:extLst>
              </a:tr>
              <a:tr h="458024"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0.9921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0.9887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339642"/>
                  </a:ext>
                </a:extLst>
              </a:tr>
              <a:tr h="458024">
                <a:tc>
                  <a:txBody>
                    <a:bodyPr/>
                    <a:lstStyle/>
                    <a:p>
                      <a:r>
                        <a:rPr lang="en-US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0.8521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0.9403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020967"/>
                  </a:ext>
                </a:extLst>
              </a:tr>
              <a:tr h="458024">
                <a:tc>
                  <a:txBody>
                    <a:bodyPr/>
                    <a:lstStyle/>
                    <a:p>
                      <a:r>
                        <a:rPr lang="en-US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0.7006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0.4261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31062"/>
                  </a:ext>
                </a:extLst>
              </a:tr>
              <a:tr h="458024">
                <a:tc>
                  <a:txBody>
                    <a:bodyPr/>
                    <a:lstStyle/>
                    <a:p>
                      <a:r>
                        <a:rPr lang="en-US"/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0.7689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0.3494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148456"/>
                  </a:ext>
                </a:extLst>
              </a:tr>
            </a:tbl>
          </a:graphicData>
        </a:graphic>
      </p:graphicFrame>
      <p:pic>
        <p:nvPicPr>
          <p:cNvPr id="11" name="Picture 10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7D9ACB40-E142-DDA6-9864-8B6A97ACF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792" y="1103303"/>
            <a:ext cx="4955458" cy="24442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8108E87-6CAA-A345-C1FB-BBC5F5F4B46D}"/>
              </a:ext>
            </a:extLst>
          </p:cNvPr>
          <p:cNvSpPr/>
          <p:nvPr/>
        </p:nvSpPr>
        <p:spPr>
          <a:xfrm>
            <a:off x="496529" y="905486"/>
            <a:ext cx="4306529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83.png">
            <a:extLst>
              <a:ext uri="{FF2B5EF4-FFF2-40B4-BE49-F238E27FC236}">
                <a16:creationId xmlns:a16="http://schemas.microsoft.com/office/drawing/2014/main" id="{281F9F54-CB26-9AAE-E791-71B56FCFA90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443019" y="-57242"/>
            <a:ext cx="1877961" cy="95197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45795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74906-6710-EF40-DBAA-688852F33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31" y="2646210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b="1" dirty="0"/>
              <a:t>Authentication Vulnerabilities</a:t>
            </a:r>
            <a:endParaRPr lang="en-US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62F5E8-A897-775F-E934-B692814E141C}"/>
              </a:ext>
            </a:extLst>
          </p:cNvPr>
          <p:cNvSpPr/>
          <p:nvPr/>
        </p:nvSpPr>
        <p:spPr>
          <a:xfrm>
            <a:off x="0" y="6066503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C4E5DC-484C-326C-E165-131B1C603C8B}"/>
              </a:ext>
            </a:extLst>
          </p:cNvPr>
          <p:cNvSpPr/>
          <p:nvPr/>
        </p:nvSpPr>
        <p:spPr>
          <a:xfrm>
            <a:off x="0" y="0"/>
            <a:ext cx="9144000" cy="7914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DAB85-F9AF-7C6D-202D-98276F1A4229}"/>
              </a:ext>
            </a:extLst>
          </p:cNvPr>
          <p:cNvSpPr/>
          <p:nvPr/>
        </p:nvSpPr>
        <p:spPr>
          <a:xfrm>
            <a:off x="1106129" y="3746091"/>
            <a:ext cx="6641691" cy="1398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11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Authentication Bypass –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48334"/>
            <a:ext cx="5329083" cy="1666814"/>
          </a:xfrm>
        </p:spPr>
        <p:txBody>
          <a:bodyPr>
            <a:normAutofit/>
          </a:bodyPr>
          <a:lstStyle/>
          <a:p>
            <a:endParaRPr sz="2400" dirty="0"/>
          </a:p>
          <a:p>
            <a:pPr>
              <a:defRPr sz="1800"/>
            </a:pPr>
            <a:r>
              <a:rPr sz="2000" dirty="0"/>
              <a:t>1. Submit dummy credentials on login form.</a:t>
            </a:r>
            <a:endParaRPr lang="en-US" sz="2000" dirty="0"/>
          </a:p>
          <a:p>
            <a:pPr>
              <a:defRPr sz="1800"/>
            </a:pPr>
            <a:endParaRPr sz="2000" dirty="0"/>
          </a:p>
          <a:p>
            <a:pPr>
              <a:defRPr sz="1800"/>
            </a:pPr>
            <a:r>
              <a:rPr sz="2000" dirty="0"/>
              <a:t>2. Intercept request with Burp Suite.</a:t>
            </a:r>
            <a:endParaRPr lang="en-US" sz="2000" dirty="0"/>
          </a:p>
          <a:p>
            <a:pPr>
              <a:defRPr sz="1800"/>
            </a:pPr>
            <a:endParaRPr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FA4CD9-4DF2-66C5-D16D-BDCEFB5E45B4}"/>
              </a:ext>
            </a:extLst>
          </p:cNvPr>
          <p:cNvSpPr/>
          <p:nvPr/>
        </p:nvSpPr>
        <p:spPr>
          <a:xfrm>
            <a:off x="8308258" y="1"/>
            <a:ext cx="83574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05C2881E-9DC6-B67F-2BCF-C6216592166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57242"/>
            <a:ext cx="1877961" cy="951978"/>
          </a:xfrm>
          <a:prstGeom prst="rect">
            <a:avLst/>
          </a:prstGeom>
          <a:ln/>
        </p:spPr>
      </p:pic>
      <p:pic>
        <p:nvPicPr>
          <p:cNvPr id="6" name="image33.png">
            <a:extLst>
              <a:ext uri="{FF2B5EF4-FFF2-40B4-BE49-F238E27FC236}">
                <a16:creationId xmlns:a16="http://schemas.microsoft.com/office/drawing/2014/main" id="{1B2638FC-3B63-7153-D2D3-879838E2F41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093110" y="1454715"/>
            <a:ext cx="2738243" cy="2421864"/>
          </a:xfrm>
          <a:prstGeom prst="rect">
            <a:avLst/>
          </a:prstGeom>
          <a:ln/>
        </p:spPr>
      </p:pic>
      <p:pic>
        <p:nvPicPr>
          <p:cNvPr id="7" name="image75.png">
            <a:extLst>
              <a:ext uri="{FF2B5EF4-FFF2-40B4-BE49-F238E27FC236}">
                <a16:creationId xmlns:a16="http://schemas.microsoft.com/office/drawing/2014/main" id="{131D49EA-C3BC-0DC9-25C3-B32D63BD59A0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121310" y="3937070"/>
            <a:ext cx="5943600" cy="2616200"/>
          </a:xfrm>
          <a:prstGeom prst="rect">
            <a:avLst/>
          </a:prstGeom>
          <a:ln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0F51F7-D212-1D2F-CCFA-6D9591FA8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520" y="88209"/>
            <a:ext cx="890286" cy="8902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39DCD-B6E7-5C57-C639-EB1CFA69E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2243-DF67-8C18-2F53-9B63C772A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Authentication Bypass – 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A9A18-9114-6A32-9634-5B93BD0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53" y="4826060"/>
            <a:ext cx="6486217" cy="1666814"/>
          </a:xfrm>
        </p:spPr>
        <p:txBody>
          <a:bodyPr>
            <a:normAutofit fontScale="92500" lnSpcReduction="20000"/>
          </a:bodyPr>
          <a:lstStyle/>
          <a:p>
            <a:pPr>
              <a:defRPr sz="1800"/>
            </a:pPr>
            <a:r>
              <a:rPr lang="en-US" sz="1600" dirty="0"/>
              <a:t>3. Modify email field: "admin' OR 1=1 --"</a:t>
            </a:r>
          </a:p>
          <a:p>
            <a:pPr>
              <a:defRPr sz="1800"/>
            </a:pPr>
            <a:r>
              <a:rPr lang="en-US" sz="1600" dirty="0"/>
              <a:t>- ' closes string, OR 1=1 always true, -- comments out rest.</a:t>
            </a:r>
          </a:p>
          <a:p>
            <a:pPr>
              <a:defRPr sz="1800"/>
            </a:pPr>
            <a:endParaRPr lang="en-US" sz="1600" dirty="0"/>
          </a:p>
          <a:p>
            <a:pPr>
              <a:defRPr sz="1800"/>
            </a:pPr>
            <a:r>
              <a:rPr lang="en-US" sz="1600" dirty="0"/>
              <a:t>4. Send modified request to server.</a:t>
            </a:r>
          </a:p>
          <a:p>
            <a:pPr>
              <a:defRPr sz="1800"/>
            </a:pPr>
            <a:endParaRPr lang="en-US" sz="1600" dirty="0"/>
          </a:p>
          <a:p>
            <a:pPr>
              <a:defRPr sz="1800"/>
            </a:pPr>
            <a:r>
              <a:rPr lang="en-US" sz="1600" dirty="0"/>
              <a:t>5. Receive valid JWT token in response</a:t>
            </a:r>
            <a:endParaRPr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C31322-117F-6A7A-5481-10CF158EB41F}"/>
              </a:ext>
            </a:extLst>
          </p:cNvPr>
          <p:cNvSpPr/>
          <p:nvPr/>
        </p:nvSpPr>
        <p:spPr>
          <a:xfrm>
            <a:off x="8308258" y="1"/>
            <a:ext cx="83574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83.png">
            <a:extLst>
              <a:ext uri="{FF2B5EF4-FFF2-40B4-BE49-F238E27FC236}">
                <a16:creationId xmlns:a16="http://schemas.microsoft.com/office/drawing/2014/main" id="{BD86E653-8008-8E18-1E34-878B373E38B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57242"/>
            <a:ext cx="1877961" cy="951978"/>
          </a:xfrm>
          <a:prstGeom prst="rect">
            <a:avLst/>
          </a:prstGeom>
          <a:ln/>
        </p:spPr>
      </p:pic>
      <p:pic>
        <p:nvPicPr>
          <p:cNvPr id="8" name="image25.png">
            <a:extLst>
              <a:ext uri="{FF2B5EF4-FFF2-40B4-BE49-F238E27FC236}">
                <a16:creationId xmlns:a16="http://schemas.microsoft.com/office/drawing/2014/main" id="{F3946458-9620-E461-A57A-FA55AEEF352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8826" y="1569940"/>
            <a:ext cx="5068529" cy="1972647"/>
          </a:xfrm>
          <a:prstGeom prst="rect">
            <a:avLst/>
          </a:prstGeom>
          <a:ln/>
        </p:spPr>
      </p:pic>
      <p:pic>
        <p:nvPicPr>
          <p:cNvPr id="9" name="image70.png">
            <a:extLst>
              <a:ext uri="{FF2B5EF4-FFF2-40B4-BE49-F238E27FC236}">
                <a16:creationId xmlns:a16="http://schemas.microsoft.com/office/drawing/2014/main" id="{917A245D-B888-BFE7-2EDF-E4496AD3CBDB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184852" y="2974161"/>
            <a:ext cx="3984523" cy="1972648"/>
          </a:xfrm>
          <a:prstGeom prst="rect">
            <a:avLst/>
          </a:prstGeom>
          <a:ln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E4706-26A5-2654-DD98-1E6F700B0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520" y="88209"/>
            <a:ext cx="890286" cy="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94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2146</TotalTime>
  <Words>2266</Words>
  <Application>Microsoft Office PowerPoint</Application>
  <PresentationFormat>On-screen Show (4:3)</PresentationFormat>
  <Paragraphs>399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Abadi Extra Light</vt:lpstr>
      <vt:lpstr>Aptos</vt:lpstr>
      <vt:lpstr>Aptos Display</vt:lpstr>
      <vt:lpstr>Arial</vt:lpstr>
      <vt:lpstr>Office Theme</vt:lpstr>
      <vt:lpstr>OWASP Juice Shop Exploitation</vt:lpstr>
      <vt:lpstr>Exploits </vt:lpstr>
      <vt:lpstr>Authentication Vulnerabilities</vt:lpstr>
      <vt:lpstr>Broken Access Control</vt:lpstr>
      <vt:lpstr>Injection Attacks</vt:lpstr>
      <vt:lpstr>Broken Anti-Automation / Rate Limiting</vt:lpstr>
      <vt:lpstr>Authentication Vulnerabilities</vt:lpstr>
      <vt:lpstr>Authentication Bypass – Exploitation</vt:lpstr>
      <vt:lpstr>Authentication Bypass – Exploitation</vt:lpstr>
      <vt:lpstr>Authentication Bypass – Exploitation</vt:lpstr>
      <vt:lpstr>Authentication Bypass 2 – Exploitation</vt:lpstr>
      <vt:lpstr>Authentication Bypass 2 – Exploitation</vt:lpstr>
      <vt:lpstr>Authentication Bypass 2 – Exploitation</vt:lpstr>
      <vt:lpstr>Reset Jim's Password – Exploitation</vt:lpstr>
      <vt:lpstr>Reset Jim's Password – Exploitation</vt:lpstr>
      <vt:lpstr>Reset Bender’s Password – Exploitation</vt:lpstr>
      <vt:lpstr>Register as Admin – Exploitation</vt:lpstr>
      <vt:lpstr>Register as Admin – Exploitation</vt:lpstr>
      <vt:lpstr>Register as Admin – Exploitation</vt:lpstr>
      <vt:lpstr>Simulated Fake Login – Exploitation</vt:lpstr>
      <vt:lpstr>MC Safesearch Exploit – Exploitation</vt:lpstr>
      <vt:lpstr>MC Safesearch Exploit – Exploitation</vt:lpstr>
      <vt:lpstr>Broken Access Control</vt:lpstr>
      <vt:lpstr>Broken Access Control – Exploitation</vt:lpstr>
      <vt:lpstr>Broken Access Control – Exploitation</vt:lpstr>
      <vt:lpstr>Broken Access Control – Exploitation</vt:lpstr>
      <vt:lpstr>Forged Review Exploit – Exploitation</vt:lpstr>
      <vt:lpstr>Forged Review Exploit – Exploitation</vt:lpstr>
      <vt:lpstr>Product Tampering – Broken Access Control</vt:lpstr>
      <vt:lpstr>Product Tampering – Broken Access Control</vt:lpstr>
      <vt:lpstr>Sensitive Data Exposure</vt:lpstr>
      <vt:lpstr>Sensitive Data Exposure – Exploitation</vt:lpstr>
      <vt:lpstr>Sensitive Data Exposure – Exploitation</vt:lpstr>
      <vt:lpstr>Sensitive Data Exposure – Exploitation</vt:lpstr>
      <vt:lpstr>Sensitive Data Exposure 2 – Exploitation</vt:lpstr>
      <vt:lpstr>Sensitive Data Exposure 2 – Exploitation</vt:lpstr>
      <vt:lpstr>Sensitive Data Exposure 2 – Exploitation</vt:lpstr>
      <vt:lpstr>Sensitive Data Exposure 2 – Exploitation</vt:lpstr>
      <vt:lpstr>Sensitive Data Exposure 3 – Exploitation</vt:lpstr>
      <vt:lpstr>Sensitive Data Exposure 3 – Exploitation</vt:lpstr>
      <vt:lpstr>Sensitive Data Exposure 3 – Exploitation</vt:lpstr>
      <vt:lpstr>Access Log – Sensitive Data Exposure</vt:lpstr>
      <vt:lpstr>Email Leak – Exploitation</vt:lpstr>
      <vt:lpstr> Injection Attacks</vt:lpstr>
      <vt:lpstr>NoSQL DoS – Exploitation</vt:lpstr>
      <vt:lpstr>NoSQL Infiltration – Exploitation</vt:lpstr>
      <vt:lpstr>NoSQL Infiltration – Exploitation</vt:lpstr>
      <vt:lpstr>Database Schema Extraction – Exploitation</vt:lpstr>
      <vt:lpstr>Database Schema Extraction – Exploitation</vt:lpstr>
      <vt:lpstr>Cross-Site Scripting</vt:lpstr>
      <vt:lpstr>DOM XSS – Exploitation</vt:lpstr>
      <vt:lpstr>HTTP Header XSS – Exploitation</vt:lpstr>
      <vt:lpstr>HTTP Header XSS – Exploitation</vt:lpstr>
      <vt:lpstr>Broken Anti-Automation / Rate Limiting</vt:lpstr>
      <vt:lpstr>Broken Anti-Automation – Exploitation</vt:lpstr>
      <vt:lpstr>Broken Anti-Automation – Exploitation</vt:lpstr>
      <vt:lpstr>Broken Anti-Automation – Exploitation</vt:lpstr>
      <vt:lpstr>Login Amy – Brute Force Attack</vt:lpstr>
      <vt:lpstr>Security Misconfiguration / Input Validation</vt:lpstr>
      <vt:lpstr>Expired Coupon – Input Validation Flaw</vt:lpstr>
      <vt:lpstr>Project Overview</vt:lpstr>
      <vt:lpstr>The Problem – Why Build a New Model</vt:lpstr>
      <vt:lpstr>Our Approach: Transformer-Based Detection with LogBERT</vt:lpstr>
      <vt:lpstr>Results</vt:lpstr>
      <vt:lpstr>Exploit Detection via Log-Based Models</vt:lpstr>
      <vt:lpstr>Discriminative Power Analysis</vt:lpstr>
      <vt:lpstr>Model Misclassification Analysis</vt:lpstr>
      <vt:lpstr>Overall Performance Metrics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abdelrahman ashraf</cp:lastModifiedBy>
  <cp:revision>13</cp:revision>
  <dcterms:created xsi:type="dcterms:W3CDTF">2013-01-27T09:14:16Z</dcterms:created>
  <dcterms:modified xsi:type="dcterms:W3CDTF">2025-06-08T22:08:22Z</dcterms:modified>
  <cp:category/>
</cp:coreProperties>
</file>